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5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786"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5fb17d33ff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fb17d33f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9540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b17d33f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b17d33f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0078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5fb17d33ff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5fb17d33f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8125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fb17d33ff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fb17d33ff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6634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5fb17d33ff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5fb17d33f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6503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5fb17d33ff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5fb17d33ff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37716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5fb6dd0d7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5fb6dd0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43101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5fc16dad7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5fc16dad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0154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5fb17d33ff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5fb17d33ff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91645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6097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5fa5270704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fa527070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5fbfc324a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fbfc324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41009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5fbfc324ad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5fbfc324a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04140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bfc324ad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bfc324ad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72372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5fbfc324ad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5fbfc324a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31286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5fbfc324ad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5fbfc324ad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53131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5fc20c17e3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5fc20c17e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Hold the MLE in your thought. We will revisit the concept in the last lecture on k-means clustering.</a:t>
            </a:r>
            <a:endParaRPr/>
          </a:p>
        </p:txBody>
      </p:sp>
    </p:spTree>
    <p:extLst>
      <p:ext uri="{BB962C8B-B14F-4D97-AF65-F5344CB8AC3E}">
        <p14:creationId xmlns:p14="http://schemas.microsoft.com/office/powerpoint/2010/main" val="18727222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5fbfc324ad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5fbfc324a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55088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5fc20c17e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5fc20c17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7624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fc20c17e3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5fc20c17e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97493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2009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5fa5270704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5fa527070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60cc94b93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60cc94b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69984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60cc94b934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60cc94b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33058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60cc94b934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60cc94b934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20586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60cc94b934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60cc94b93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79981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60ce693ad6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60ce693ad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58060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60ce693ad6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60ce693ad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77325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0ce693ad6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0ce693ad6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67847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60ce693ad6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60ce693ad6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94134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41079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60d6ad501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60d6ad50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154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a5270704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a5270704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60d6ad5014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60d6ad501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22377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60d6ad5014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60d6ad501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71424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60d6ad5014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60d6ad501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88514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60d6ad5014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60d6ad501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81147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60d6ad5014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60d6ad5014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51300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60d6ad5014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60d6ad5014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32943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60d6ad5014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60d6ad5014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17623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60d6ad5014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60d6ad5014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84750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60df4f6b1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60df4f6b1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41432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60d6ad5014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60d6ad5014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2026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fb2fa5bee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fb2fa5be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5fb2fa5bee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5fb2fa5bee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If we are talking about estimation of a parameter from observed data, shouldn’t we also be concerned with the confidence of that estimation, standard errors of the estimation, statistical power of that estimation? Hold that thought, as we will visit these in the next presentation.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5fa5270704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5fa527070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5fa5270704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5fa527070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46730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311700" y="1112775"/>
            <a:ext cx="8657100" cy="168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5200"/>
              <a:t>Linear regression with practical example</a:t>
            </a:r>
            <a:endParaRPr sz="5200">
              <a:solidFill>
                <a:srgbClr val="000000"/>
              </a:solidFill>
            </a:endParaRPr>
          </a:p>
        </p:txBody>
      </p:sp>
      <p:sp>
        <p:nvSpPr>
          <p:cNvPr id="55" name="Google Shape;55;p13"/>
          <p:cNvSpPr txBox="1"/>
          <p:nvPr/>
        </p:nvSpPr>
        <p:spPr>
          <a:xfrm>
            <a:off x="311700" y="3230600"/>
            <a:ext cx="8520600" cy="102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800">
                <a:solidFill>
                  <a:srgbClr val="595959"/>
                </a:solidFill>
              </a:rPr>
              <a:t>Dr. Tirthajyoti Sarkar</a:t>
            </a:r>
            <a:endParaRPr sz="2800">
              <a:solidFill>
                <a:srgbClr val="595959"/>
              </a:solidFill>
            </a:endParaRPr>
          </a:p>
          <a:p>
            <a:pPr marL="0" lvl="0" indent="0" algn="ctr" rtl="0">
              <a:spcBef>
                <a:spcPts val="0"/>
              </a:spcBef>
              <a:spcAft>
                <a:spcPts val="0"/>
              </a:spcAft>
              <a:buNone/>
            </a:pPr>
            <a:r>
              <a:rPr lang="en-GB" sz="2800">
                <a:solidFill>
                  <a:srgbClr val="595959"/>
                </a:solidFill>
              </a:rPr>
              <a:t>August 31st, 2019</a:t>
            </a:r>
            <a:endParaRPr sz="2800">
              <a:solidFill>
                <a:srgbClr val="59595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p:nvPr/>
        </p:nvSpPr>
        <p:spPr>
          <a:xfrm>
            <a:off x="6573150" y="3236925"/>
            <a:ext cx="2477400" cy="624900"/>
          </a:xfrm>
          <a:prstGeom prst="roundRect">
            <a:avLst>
              <a:gd name="adj" fmla="val 16667"/>
            </a:avLst>
          </a:prstGeom>
          <a:solidFill>
            <a:srgbClr val="00FF00"/>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Comic Sans MS"/>
              <a:ea typeface="Comic Sans MS"/>
              <a:cs typeface="Comic Sans MS"/>
              <a:sym typeface="Comic Sans MS"/>
            </a:endParaRPr>
          </a:p>
        </p:txBody>
      </p:sp>
      <p:sp>
        <p:nvSpPr>
          <p:cNvPr id="61" name="Google Shape;61;p14"/>
          <p:cNvSpPr txBox="1">
            <a:spLocks noGrp="1"/>
          </p:cNvSpPr>
          <p:nvPr>
            <p:ph type="title"/>
          </p:nvPr>
        </p:nvSpPr>
        <p:spPr>
          <a:xfrm>
            <a:off x="167025" y="132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Linear regression as an estimation problem</a:t>
            </a:r>
            <a:endParaRPr/>
          </a:p>
        </p:txBody>
      </p:sp>
      <p:sp>
        <p:nvSpPr>
          <p:cNvPr id="62" name="Google Shape;62;p14"/>
          <p:cNvSpPr/>
          <p:nvPr/>
        </p:nvSpPr>
        <p:spPr>
          <a:xfrm>
            <a:off x="343975" y="2406300"/>
            <a:ext cx="2186700" cy="926100"/>
          </a:xfrm>
          <a:prstGeom prst="roundRect">
            <a:avLst>
              <a:gd name="adj" fmla="val 16667"/>
            </a:avLst>
          </a:prstGeom>
          <a:solidFill>
            <a:srgbClr val="00FF00"/>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latin typeface="Comic Sans MS"/>
                <a:ea typeface="Comic Sans MS"/>
                <a:cs typeface="Comic Sans MS"/>
                <a:sym typeface="Comic Sans MS"/>
              </a:rPr>
              <a:t>Some process (hidden by nature)</a:t>
            </a:r>
            <a:endParaRPr sz="1600">
              <a:latin typeface="Comic Sans MS"/>
              <a:ea typeface="Comic Sans MS"/>
              <a:cs typeface="Comic Sans MS"/>
              <a:sym typeface="Comic Sans MS"/>
            </a:endParaRPr>
          </a:p>
        </p:txBody>
      </p:sp>
      <p:sp>
        <p:nvSpPr>
          <p:cNvPr id="63" name="Google Shape;63;p14"/>
          <p:cNvSpPr/>
          <p:nvPr/>
        </p:nvSpPr>
        <p:spPr>
          <a:xfrm>
            <a:off x="1150075" y="892613"/>
            <a:ext cx="1327800" cy="736500"/>
          </a:xfrm>
          <a:prstGeom prst="roundRect">
            <a:avLst>
              <a:gd name="adj" fmla="val 16667"/>
            </a:avLst>
          </a:prstGeom>
          <a:solidFill>
            <a:srgbClr val="00FF00"/>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latin typeface="Comic Sans MS"/>
                <a:ea typeface="Comic Sans MS"/>
                <a:cs typeface="Comic Sans MS"/>
                <a:sym typeface="Comic Sans MS"/>
              </a:rPr>
              <a:t>Random noise</a:t>
            </a:r>
            <a:endParaRPr sz="1600">
              <a:latin typeface="Comic Sans MS"/>
              <a:ea typeface="Comic Sans MS"/>
              <a:cs typeface="Comic Sans MS"/>
              <a:sym typeface="Comic Sans MS"/>
            </a:endParaRPr>
          </a:p>
        </p:txBody>
      </p:sp>
      <p:sp>
        <p:nvSpPr>
          <p:cNvPr id="64" name="Google Shape;64;p14"/>
          <p:cNvSpPr/>
          <p:nvPr/>
        </p:nvSpPr>
        <p:spPr>
          <a:xfrm>
            <a:off x="1634425" y="1731350"/>
            <a:ext cx="535500" cy="572700"/>
          </a:xfrm>
          <a:prstGeom prst="downArrow">
            <a:avLst>
              <a:gd name="adj1" fmla="val 50000"/>
              <a:gd name="adj2" fmla="val 50000"/>
            </a:avLst>
          </a:prstGeom>
          <a:solidFill>
            <a:srgbClr val="FF9900"/>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p:cNvSpPr/>
          <p:nvPr/>
        </p:nvSpPr>
        <p:spPr>
          <a:xfrm rot="-5400000">
            <a:off x="2660850" y="2456550"/>
            <a:ext cx="535500" cy="669300"/>
          </a:xfrm>
          <a:prstGeom prst="downArrow">
            <a:avLst>
              <a:gd name="adj1" fmla="val 50000"/>
              <a:gd name="adj2" fmla="val 50000"/>
            </a:avLst>
          </a:prstGeom>
          <a:solidFill>
            <a:srgbClr val="FF9900"/>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4"/>
          <p:cNvSpPr/>
          <p:nvPr/>
        </p:nvSpPr>
        <p:spPr>
          <a:xfrm>
            <a:off x="3326525" y="2523450"/>
            <a:ext cx="1859700" cy="535500"/>
          </a:xfrm>
          <a:prstGeom prst="roundRect">
            <a:avLst>
              <a:gd name="adj" fmla="val 16667"/>
            </a:avLst>
          </a:prstGeom>
          <a:solidFill>
            <a:srgbClr val="00FF00"/>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latin typeface="Comic Sans MS"/>
                <a:ea typeface="Comic Sans MS"/>
                <a:cs typeface="Comic Sans MS"/>
                <a:sym typeface="Comic Sans MS"/>
              </a:rPr>
              <a:t>Observed data</a:t>
            </a:r>
            <a:endParaRPr sz="1600">
              <a:latin typeface="Comic Sans MS"/>
              <a:ea typeface="Comic Sans MS"/>
              <a:cs typeface="Comic Sans MS"/>
              <a:sym typeface="Comic Sans MS"/>
            </a:endParaRPr>
          </a:p>
        </p:txBody>
      </p:sp>
      <p:sp>
        <p:nvSpPr>
          <p:cNvPr id="67" name="Google Shape;67;p14"/>
          <p:cNvSpPr/>
          <p:nvPr/>
        </p:nvSpPr>
        <p:spPr>
          <a:xfrm rot="10800000" flipH="1">
            <a:off x="1325800" y="3415425"/>
            <a:ext cx="2923200" cy="1090200"/>
          </a:xfrm>
          <a:prstGeom prst="bentArrow">
            <a:avLst>
              <a:gd name="adj1" fmla="val 25000"/>
              <a:gd name="adj2" fmla="val 25000"/>
              <a:gd name="adj3" fmla="val 25000"/>
              <a:gd name="adj4" fmla="val 82599"/>
            </a:avLst>
          </a:prstGeom>
          <a:solidFill>
            <a:srgbClr val="FF9900"/>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4"/>
          <p:cNvSpPr txBox="1"/>
          <p:nvPr/>
        </p:nvSpPr>
        <p:spPr>
          <a:xfrm>
            <a:off x="233975" y="4293725"/>
            <a:ext cx="3626100" cy="62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0000FF"/>
                </a:solidFill>
                <a:latin typeface="Comic Sans MS"/>
                <a:ea typeface="Comic Sans MS"/>
                <a:cs typeface="Comic Sans MS"/>
                <a:sym typeface="Comic Sans MS"/>
              </a:rPr>
              <a:t>Assumption</a:t>
            </a:r>
            <a:r>
              <a:rPr lang="en-GB" sz="1600">
                <a:latin typeface="Comic Sans MS"/>
                <a:ea typeface="Comic Sans MS"/>
                <a:cs typeface="Comic Sans MS"/>
                <a:sym typeface="Comic Sans MS"/>
              </a:rPr>
              <a:t> that a </a:t>
            </a:r>
            <a:r>
              <a:rPr lang="en-GB" sz="1600" b="1">
                <a:solidFill>
                  <a:srgbClr val="0000FF"/>
                </a:solidFill>
                <a:latin typeface="Comic Sans MS"/>
                <a:ea typeface="Comic Sans MS"/>
                <a:cs typeface="Comic Sans MS"/>
                <a:sym typeface="Comic Sans MS"/>
              </a:rPr>
              <a:t>linear model</a:t>
            </a:r>
            <a:r>
              <a:rPr lang="en-GB" sz="1600">
                <a:latin typeface="Comic Sans MS"/>
                <a:ea typeface="Comic Sans MS"/>
                <a:cs typeface="Comic Sans MS"/>
                <a:sym typeface="Comic Sans MS"/>
              </a:rPr>
              <a:t> is a close representation of the process</a:t>
            </a:r>
            <a:endParaRPr sz="1600">
              <a:latin typeface="Comic Sans MS"/>
              <a:ea typeface="Comic Sans MS"/>
              <a:cs typeface="Comic Sans MS"/>
              <a:sym typeface="Comic Sans MS"/>
            </a:endParaRPr>
          </a:p>
        </p:txBody>
      </p:sp>
      <p:sp>
        <p:nvSpPr>
          <p:cNvPr id="69" name="Google Shape;69;p14"/>
          <p:cNvSpPr/>
          <p:nvPr/>
        </p:nvSpPr>
        <p:spPr>
          <a:xfrm>
            <a:off x="4304550" y="4025875"/>
            <a:ext cx="2086800" cy="624900"/>
          </a:xfrm>
          <a:prstGeom prst="roundRect">
            <a:avLst>
              <a:gd name="adj" fmla="val 16667"/>
            </a:avLst>
          </a:prstGeom>
          <a:solidFill>
            <a:srgbClr val="00FF00"/>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latin typeface="Comic Sans MS"/>
                <a:ea typeface="Comic Sans MS"/>
                <a:cs typeface="Comic Sans MS"/>
                <a:sym typeface="Comic Sans MS"/>
              </a:rPr>
              <a:t>y = β</a:t>
            </a:r>
            <a:r>
              <a:rPr lang="en-GB" sz="1600" baseline="-25000">
                <a:latin typeface="Comic Sans MS"/>
                <a:ea typeface="Comic Sans MS"/>
                <a:cs typeface="Comic Sans MS"/>
                <a:sym typeface="Comic Sans MS"/>
              </a:rPr>
              <a:t>0</a:t>
            </a:r>
            <a:r>
              <a:rPr lang="en-GB" sz="1600">
                <a:latin typeface="Comic Sans MS"/>
                <a:ea typeface="Comic Sans MS"/>
                <a:cs typeface="Comic Sans MS"/>
                <a:sym typeface="Comic Sans MS"/>
              </a:rPr>
              <a:t>+</a:t>
            </a:r>
            <a:r>
              <a:rPr lang="en-GB" sz="1600">
                <a:solidFill>
                  <a:schemeClr val="dk1"/>
                </a:solidFill>
                <a:latin typeface="Comic Sans MS"/>
                <a:ea typeface="Comic Sans MS"/>
                <a:cs typeface="Comic Sans MS"/>
                <a:sym typeface="Comic Sans MS"/>
              </a:rPr>
              <a:t>β</a:t>
            </a:r>
            <a:r>
              <a:rPr lang="en-GB" sz="1600" baseline="-25000">
                <a:solidFill>
                  <a:schemeClr val="dk1"/>
                </a:solidFill>
                <a:latin typeface="Comic Sans MS"/>
                <a:ea typeface="Comic Sans MS"/>
                <a:cs typeface="Comic Sans MS"/>
                <a:sym typeface="Comic Sans MS"/>
              </a:rPr>
              <a:t>1</a:t>
            </a:r>
            <a:r>
              <a:rPr lang="en-GB" sz="1600">
                <a:solidFill>
                  <a:schemeClr val="dk1"/>
                </a:solidFill>
                <a:latin typeface="Comic Sans MS"/>
                <a:ea typeface="Comic Sans MS"/>
                <a:cs typeface="Comic Sans MS"/>
                <a:sym typeface="Comic Sans MS"/>
              </a:rPr>
              <a:t>x</a:t>
            </a:r>
            <a:r>
              <a:rPr lang="en-GB" sz="1600" baseline="-25000">
                <a:solidFill>
                  <a:schemeClr val="dk1"/>
                </a:solidFill>
                <a:latin typeface="Comic Sans MS"/>
                <a:ea typeface="Comic Sans MS"/>
                <a:cs typeface="Comic Sans MS"/>
                <a:sym typeface="Comic Sans MS"/>
              </a:rPr>
              <a:t>1</a:t>
            </a:r>
            <a:r>
              <a:rPr lang="en-GB" sz="1600">
                <a:solidFill>
                  <a:schemeClr val="dk1"/>
                </a:solidFill>
                <a:latin typeface="Comic Sans MS"/>
                <a:ea typeface="Comic Sans MS"/>
                <a:cs typeface="Comic Sans MS"/>
                <a:sym typeface="Comic Sans MS"/>
              </a:rPr>
              <a:t>+β</a:t>
            </a:r>
            <a:r>
              <a:rPr lang="en-GB" sz="1600" baseline="-25000">
                <a:solidFill>
                  <a:schemeClr val="dk1"/>
                </a:solidFill>
                <a:latin typeface="Comic Sans MS"/>
                <a:ea typeface="Comic Sans MS"/>
                <a:cs typeface="Comic Sans MS"/>
                <a:sym typeface="Comic Sans MS"/>
              </a:rPr>
              <a:t>2</a:t>
            </a:r>
            <a:r>
              <a:rPr lang="en-GB" sz="1600">
                <a:solidFill>
                  <a:schemeClr val="dk1"/>
                </a:solidFill>
                <a:latin typeface="Comic Sans MS"/>
                <a:ea typeface="Comic Sans MS"/>
                <a:cs typeface="Comic Sans MS"/>
                <a:sym typeface="Comic Sans MS"/>
              </a:rPr>
              <a:t>x</a:t>
            </a:r>
            <a:r>
              <a:rPr lang="en-GB" sz="1600" baseline="-25000">
                <a:solidFill>
                  <a:schemeClr val="dk1"/>
                </a:solidFill>
                <a:latin typeface="Comic Sans MS"/>
                <a:ea typeface="Comic Sans MS"/>
                <a:cs typeface="Comic Sans MS"/>
                <a:sym typeface="Comic Sans MS"/>
              </a:rPr>
              <a:t>2</a:t>
            </a:r>
            <a:r>
              <a:rPr lang="en-GB" sz="1600">
                <a:solidFill>
                  <a:schemeClr val="dk1"/>
                </a:solidFill>
                <a:latin typeface="Comic Sans MS"/>
                <a:ea typeface="Comic Sans MS"/>
                <a:cs typeface="Comic Sans MS"/>
                <a:sym typeface="Comic Sans MS"/>
              </a:rPr>
              <a:t>+ε</a:t>
            </a:r>
            <a:endParaRPr sz="1600">
              <a:latin typeface="Comic Sans MS"/>
              <a:ea typeface="Comic Sans MS"/>
              <a:cs typeface="Comic Sans MS"/>
              <a:sym typeface="Comic Sans MS"/>
            </a:endParaRPr>
          </a:p>
        </p:txBody>
      </p:sp>
      <p:sp>
        <p:nvSpPr>
          <p:cNvPr id="70" name="Google Shape;70;p14"/>
          <p:cNvSpPr/>
          <p:nvPr/>
        </p:nvSpPr>
        <p:spPr>
          <a:xfrm rot="10800000">
            <a:off x="4349425" y="3140718"/>
            <a:ext cx="535500" cy="803400"/>
          </a:xfrm>
          <a:prstGeom prst="downArrow">
            <a:avLst>
              <a:gd name="adj1" fmla="val 50000"/>
              <a:gd name="adj2" fmla="val 50000"/>
            </a:avLst>
          </a:prstGeom>
          <a:solidFill>
            <a:srgbClr val="FF9900"/>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4"/>
          <p:cNvSpPr txBox="1"/>
          <p:nvPr/>
        </p:nvSpPr>
        <p:spPr>
          <a:xfrm>
            <a:off x="4622700" y="3313788"/>
            <a:ext cx="14505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a:latin typeface="Comic Sans MS"/>
                <a:ea typeface="Comic Sans MS"/>
                <a:cs typeface="Comic Sans MS"/>
                <a:sym typeface="Comic Sans MS"/>
              </a:rPr>
              <a:t>Statistical estimation</a:t>
            </a:r>
            <a:endParaRPr sz="1600">
              <a:latin typeface="Comic Sans MS"/>
              <a:ea typeface="Comic Sans MS"/>
              <a:cs typeface="Comic Sans MS"/>
              <a:sym typeface="Comic Sans MS"/>
            </a:endParaRPr>
          </a:p>
        </p:txBody>
      </p:sp>
      <p:sp>
        <p:nvSpPr>
          <p:cNvPr id="72" name="Google Shape;72;p14"/>
          <p:cNvSpPr/>
          <p:nvPr/>
        </p:nvSpPr>
        <p:spPr>
          <a:xfrm rot="-5400000">
            <a:off x="5970750" y="3265500"/>
            <a:ext cx="535500" cy="669300"/>
          </a:xfrm>
          <a:prstGeom prst="downArrow">
            <a:avLst>
              <a:gd name="adj1" fmla="val 50000"/>
              <a:gd name="adj2" fmla="val 50000"/>
            </a:avLst>
          </a:prstGeom>
          <a:solidFill>
            <a:srgbClr val="FF9900"/>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3" name="Google Shape;73;p14"/>
          <p:cNvPicPr preferRelativeResize="0"/>
          <p:nvPr/>
        </p:nvPicPr>
        <p:blipFill>
          <a:blip r:embed="rId3">
            <a:alphaModFix/>
          </a:blip>
          <a:stretch>
            <a:fillRect/>
          </a:stretch>
        </p:blipFill>
        <p:spPr>
          <a:xfrm>
            <a:off x="6718500" y="3425600"/>
            <a:ext cx="2186700" cy="233640"/>
          </a:xfrm>
          <a:prstGeom prst="rect">
            <a:avLst/>
          </a:prstGeom>
          <a:noFill/>
          <a:ln>
            <a:noFill/>
          </a:ln>
        </p:spPr>
      </p:pic>
      <p:sp>
        <p:nvSpPr>
          <p:cNvPr id="74" name="Google Shape;74;p14"/>
          <p:cNvSpPr/>
          <p:nvPr/>
        </p:nvSpPr>
        <p:spPr>
          <a:xfrm rot="10800000">
            <a:off x="7458500" y="2337318"/>
            <a:ext cx="535500" cy="803400"/>
          </a:xfrm>
          <a:prstGeom prst="downArrow">
            <a:avLst>
              <a:gd name="adj1" fmla="val 50000"/>
              <a:gd name="adj2" fmla="val 50000"/>
            </a:avLst>
          </a:prstGeom>
          <a:solidFill>
            <a:srgbClr val="FF9900"/>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4"/>
          <p:cNvSpPr/>
          <p:nvPr/>
        </p:nvSpPr>
        <p:spPr>
          <a:xfrm>
            <a:off x="5609700" y="1315025"/>
            <a:ext cx="3295500" cy="926100"/>
          </a:xfrm>
          <a:prstGeom prst="roundRect">
            <a:avLst>
              <a:gd name="adj" fmla="val 16667"/>
            </a:avLst>
          </a:prstGeom>
          <a:solidFill>
            <a:srgbClr val="00FF00"/>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457200" lvl="0" indent="-330200" algn="l" rtl="0">
              <a:spcBef>
                <a:spcPts val="0"/>
              </a:spcBef>
              <a:spcAft>
                <a:spcPts val="0"/>
              </a:spcAft>
              <a:buSzPts val="1600"/>
              <a:buFont typeface="Comic Sans MS"/>
              <a:buChar char="●"/>
            </a:pPr>
            <a:r>
              <a:rPr lang="en-GB" sz="1600">
                <a:latin typeface="Comic Sans MS"/>
                <a:ea typeface="Comic Sans MS"/>
                <a:cs typeface="Comic Sans MS"/>
                <a:sym typeface="Comic Sans MS"/>
              </a:rPr>
              <a:t>Confidence intervals</a:t>
            </a:r>
            <a:endParaRPr sz="1600">
              <a:latin typeface="Comic Sans MS"/>
              <a:ea typeface="Comic Sans MS"/>
              <a:cs typeface="Comic Sans MS"/>
              <a:sym typeface="Comic Sans MS"/>
            </a:endParaRPr>
          </a:p>
          <a:p>
            <a:pPr marL="457200" lvl="0" indent="-330200" algn="l" rtl="0">
              <a:spcBef>
                <a:spcPts val="0"/>
              </a:spcBef>
              <a:spcAft>
                <a:spcPts val="0"/>
              </a:spcAft>
              <a:buSzPts val="1600"/>
              <a:buFont typeface="Comic Sans MS"/>
              <a:buChar char="●"/>
            </a:pPr>
            <a:r>
              <a:rPr lang="en-GB" sz="1600">
                <a:latin typeface="Comic Sans MS"/>
                <a:ea typeface="Comic Sans MS"/>
                <a:cs typeface="Comic Sans MS"/>
                <a:sym typeface="Comic Sans MS"/>
              </a:rPr>
              <a:t>Prediction (with intervals)</a:t>
            </a:r>
            <a:endParaRPr sz="1600">
              <a:latin typeface="Comic Sans MS"/>
              <a:ea typeface="Comic Sans MS"/>
              <a:cs typeface="Comic Sans MS"/>
              <a:sym typeface="Comic Sans MS"/>
            </a:endParaRPr>
          </a:p>
          <a:p>
            <a:pPr marL="457200" lvl="0" indent="-330200" algn="l" rtl="0">
              <a:spcBef>
                <a:spcPts val="0"/>
              </a:spcBef>
              <a:spcAft>
                <a:spcPts val="0"/>
              </a:spcAft>
              <a:buSzPts val="1600"/>
              <a:buFont typeface="Comic Sans MS"/>
              <a:buChar char="●"/>
            </a:pPr>
            <a:r>
              <a:rPr lang="en-GB" sz="1600">
                <a:latin typeface="Comic Sans MS"/>
                <a:ea typeface="Comic Sans MS"/>
                <a:cs typeface="Comic Sans MS"/>
                <a:sym typeface="Comic Sans MS"/>
              </a:rPr>
              <a:t>Model quality checks</a:t>
            </a:r>
            <a:endParaRPr sz="1600">
              <a:latin typeface="Comic Sans MS"/>
              <a:ea typeface="Comic Sans MS"/>
              <a:cs typeface="Comic Sans MS"/>
              <a:sym typeface="Comic Sans MS"/>
            </a:endParaRPr>
          </a:p>
        </p:txBody>
      </p:sp>
      <p:sp>
        <p:nvSpPr>
          <p:cNvPr id="76" name="Google Shape;76;p14"/>
          <p:cNvSpPr txBox="1"/>
          <p:nvPr/>
        </p:nvSpPr>
        <p:spPr>
          <a:xfrm>
            <a:off x="6446900" y="4070650"/>
            <a:ext cx="2477400" cy="92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a:latin typeface="Comic Sans MS"/>
                <a:ea typeface="Comic Sans MS"/>
                <a:cs typeface="Comic Sans MS"/>
                <a:sym typeface="Comic Sans MS"/>
              </a:rPr>
              <a:t>We estimate the model parameters as well as their properties</a:t>
            </a:r>
            <a:endParaRPr sz="1600">
              <a:latin typeface="Comic Sans MS"/>
              <a:ea typeface="Comic Sans MS"/>
              <a:cs typeface="Comic Sans MS"/>
              <a:sym typeface="Comic Sans MS"/>
            </a:endParaRPr>
          </a:p>
        </p:txBody>
      </p:sp>
      <p:pic>
        <p:nvPicPr>
          <p:cNvPr id="77" name="Google Shape;77;p14"/>
          <p:cNvPicPr preferRelativeResize="0"/>
          <p:nvPr/>
        </p:nvPicPr>
        <p:blipFill>
          <a:blip r:embed="rId4">
            <a:alphaModFix/>
          </a:blip>
          <a:stretch>
            <a:fillRect/>
          </a:stretch>
        </p:blipFill>
        <p:spPr>
          <a:xfrm>
            <a:off x="2477877" y="827475"/>
            <a:ext cx="1327800" cy="768738"/>
          </a:xfrm>
          <a:prstGeom prst="rect">
            <a:avLst/>
          </a:prstGeom>
          <a:noFill/>
          <a:ln>
            <a:noFill/>
          </a:ln>
        </p:spPr>
      </p:pic>
      <p:sp>
        <p:nvSpPr>
          <p:cNvPr id="78" name="Google Shape;78;p14"/>
          <p:cNvSpPr txBox="1"/>
          <p:nvPr/>
        </p:nvSpPr>
        <p:spPr>
          <a:xfrm>
            <a:off x="2305500" y="1594275"/>
            <a:ext cx="23172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0000FF"/>
                </a:solidFill>
                <a:latin typeface="Comic Sans MS"/>
                <a:ea typeface="Comic Sans MS"/>
                <a:cs typeface="Comic Sans MS"/>
                <a:sym typeface="Comic Sans MS"/>
              </a:rPr>
              <a:t>Assumption</a:t>
            </a:r>
            <a:r>
              <a:rPr lang="en-GB" sz="1600">
                <a:latin typeface="Comic Sans MS"/>
                <a:ea typeface="Comic Sans MS"/>
                <a:cs typeface="Comic Sans MS"/>
                <a:sym typeface="Comic Sans MS"/>
              </a:rPr>
              <a:t> on the distribution of noise</a:t>
            </a:r>
            <a:endParaRPr sz="1600">
              <a:latin typeface="Comic Sans MS"/>
              <a:ea typeface="Comic Sans MS"/>
              <a:cs typeface="Comic Sans MS"/>
              <a:sym typeface="Comic Sans MS"/>
            </a:endParaRPr>
          </a:p>
        </p:txBody>
      </p:sp>
      <p:sp>
        <p:nvSpPr>
          <p:cNvPr id="79" name="Google Shape;79;p14"/>
          <p:cNvSpPr txBox="1"/>
          <p:nvPr/>
        </p:nvSpPr>
        <p:spPr>
          <a:xfrm rot="-1598114">
            <a:off x="167464" y="1718201"/>
            <a:ext cx="1642840" cy="39068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0000FF"/>
                </a:solidFill>
                <a:latin typeface="Comic Sans MS"/>
                <a:ea typeface="Comic Sans MS"/>
                <a:cs typeface="Comic Sans MS"/>
                <a:sym typeface="Comic Sans MS"/>
              </a:rPr>
              <a:t>Uncorrelated</a:t>
            </a:r>
            <a:endParaRPr sz="1600" b="1">
              <a:solidFill>
                <a:srgbClr val="0000FF"/>
              </a:solidFill>
              <a:latin typeface="Comic Sans MS"/>
              <a:ea typeface="Comic Sans MS"/>
              <a:cs typeface="Comic Sans MS"/>
              <a:sym typeface="Comic Sans MS"/>
            </a:endParaRPr>
          </a:p>
        </p:txBody>
      </p:sp>
      <p:sp>
        <p:nvSpPr>
          <p:cNvPr id="80" name="Google Shape;80;p14"/>
          <p:cNvSpPr txBox="1"/>
          <p:nvPr/>
        </p:nvSpPr>
        <p:spPr>
          <a:xfrm>
            <a:off x="3684150" y="898425"/>
            <a:ext cx="1775700" cy="6249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1600">
                <a:latin typeface="Comic Sans MS"/>
                <a:ea typeface="Comic Sans MS"/>
                <a:cs typeface="Comic Sans MS"/>
                <a:sym typeface="Comic Sans MS"/>
              </a:rPr>
              <a:t>μ = 0</a:t>
            </a:r>
            <a:endParaRPr sz="1600">
              <a:latin typeface="Comic Sans MS"/>
              <a:ea typeface="Comic Sans MS"/>
              <a:cs typeface="Comic Sans MS"/>
              <a:sym typeface="Comic Sans MS"/>
            </a:endParaRPr>
          </a:p>
          <a:p>
            <a:pPr marL="0" lvl="0" indent="0" algn="ctr" rtl="0">
              <a:spcBef>
                <a:spcPts val="0"/>
              </a:spcBef>
              <a:spcAft>
                <a:spcPts val="0"/>
              </a:spcAft>
              <a:buNone/>
            </a:pPr>
            <a:r>
              <a:rPr lang="en-GB" sz="1600">
                <a:latin typeface="Comic Sans MS"/>
                <a:ea typeface="Comic Sans MS"/>
                <a:cs typeface="Comic Sans MS"/>
                <a:sym typeface="Comic Sans MS"/>
              </a:rPr>
              <a:t>σ</a:t>
            </a:r>
            <a:r>
              <a:rPr lang="en-GB" sz="1600" baseline="30000">
                <a:latin typeface="Comic Sans MS"/>
                <a:ea typeface="Comic Sans MS"/>
                <a:cs typeface="Comic Sans MS"/>
                <a:sym typeface="Comic Sans MS"/>
              </a:rPr>
              <a:t>2</a:t>
            </a:r>
            <a:r>
              <a:rPr lang="en-GB" sz="1600">
                <a:latin typeface="Comic Sans MS"/>
                <a:ea typeface="Comic Sans MS"/>
                <a:cs typeface="Comic Sans MS"/>
                <a:sym typeface="Comic Sans MS"/>
              </a:rPr>
              <a:t> = constant</a:t>
            </a:r>
            <a:endParaRPr sz="1600">
              <a:latin typeface="Comic Sans MS"/>
              <a:ea typeface="Comic Sans MS"/>
              <a:cs typeface="Comic Sans MS"/>
              <a:sym typeface="Comic Sans MS"/>
            </a:endParaRPr>
          </a:p>
        </p:txBody>
      </p:sp>
    </p:spTree>
    <p:extLst>
      <p:ext uri="{BB962C8B-B14F-4D97-AF65-F5344CB8AC3E}">
        <p14:creationId xmlns:p14="http://schemas.microsoft.com/office/powerpoint/2010/main" val="1616217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311700" y="3522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Linear regression (OLS) assumptions</a:t>
            </a:r>
            <a:endParaRPr/>
          </a:p>
        </p:txBody>
      </p:sp>
      <p:sp>
        <p:nvSpPr>
          <p:cNvPr id="86" name="Google Shape;86;p15"/>
          <p:cNvSpPr txBox="1">
            <a:spLocks noGrp="1"/>
          </p:cNvSpPr>
          <p:nvPr>
            <p:ph type="body" idx="1"/>
          </p:nvPr>
        </p:nvSpPr>
        <p:spPr>
          <a:xfrm>
            <a:off x="159300" y="924900"/>
            <a:ext cx="5615400" cy="4034400"/>
          </a:xfrm>
          <a:prstGeom prst="rect">
            <a:avLst/>
          </a:prstGeom>
        </p:spPr>
        <p:txBody>
          <a:bodyPr spcFirstLastPara="1" wrap="square" lIns="91425" tIns="91425" rIns="91425" bIns="91425" anchor="t" anchorCtr="0">
            <a:noAutofit/>
          </a:bodyPr>
          <a:lstStyle/>
          <a:p>
            <a:pPr marL="457200" lvl="0" indent="-330200" algn="just" rtl="0">
              <a:spcBef>
                <a:spcPts val="0"/>
              </a:spcBef>
              <a:spcAft>
                <a:spcPts val="0"/>
              </a:spcAft>
              <a:buSzPts val="1600"/>
              <a:buFont typeface="Comic Sans MS"/>
              <a:buChar char="❏"/>
            </a:pPr>
            <a:r>
              <a:rPr lang="en-GB" sz="1600">
                <a:latin typeface="Comic Sans MS"/>
                <a:ea typeface="Comic Sans MS"/>
                <a:cs typeface="Comic Sans MS"/>
                <a:sym typeface="Comic Sans MS"/>
              </a:rPr>
              <a:t>The regression model is linear in the coefficients and the </a:t>
            </a:r>
            <a:r>
              <a:rPr lang="en-GB" sz="1600" b="1">
                <a:latin typeface="Comic Sans MS"/>
                <a:ea typeface="Comic Sans MS"/>
                <a:cs typeface="Comic Sans MS"/>
                <a:sym typeface="Comic Sans MS"/>
              </a:rPr>
              <a:t>error term</a:t>
            </a:r>
            <a:endParaRPr sz="1600" b="1">
              <a:latin typeface="Comic Sans MS"/>
              <a:ea typeface="Comic Sans MS"/>
              <a:cs typeface="Comic Sans MS"/>
              <a:sym typeface="Comic Sans MS"/>
            </a:endParaRPr>
          </a:p>
          <a:p>
            <a:pPr marL="457200" lvl="0" indent="-330200" algn="just" rtl="0">
              <a:spcBef>
                <a:spcPts val="1000"/>
              </a:spcBef>
              <a:spcAft>
                <a:spcPts val="0"/>
              </a:spcAft>
              <a:buSzPts val="1600"/>
              <a:buFont typeface="Comic Sans MS"/>
              <a:buChar char="❏"/>
            </a:pPr>
            <a:r>
              <a:rPr lang="en-GB" sz="1600">
                <a:latin typeface="Comic Sans MS"/>
                <a:ea typeface="Comic Sans MS"/>
                <a:cs typeface="Comic Sans MS"/>
                <a:sym typeface="Comic Sans MS"/>
              </a:rPr>
              <a:t>The </a:t>
            </a:r>
            <a:r>
              <a:rPr lang="en-GB" sz="1600" b="1">
                <a:latin typeface="Comic Sans MS"/>
                <a:ea typeface="Comic Sans MS"/>
                <a:cs typeface="Comic Sans MS"/>
                <a:sym typeface="Comic Sans MS"/>
              </a:rPr>
              <a:t>error term</a:t>
            </a:r>
            <a:r>
              <a:rPr lang="en-GB" sz="1600">
                <a:latin typeface="Comic Sans MS"/>
                <a:ea typeface="Comic Sans MS"/>
                <a:cs typeface="Comic Sans MS"/>
                <a:sym typeface="Comic Sans MS"/>
              </a:rPr>
              <a:t> has a population mean of zero, and a constant variance (no heteroscedasticity)</a:t>
            </a:r>
            <a:endParaRPr sz="1600">
              <a:latin typeface="Comic Sans MS"/>
              <a:ea typeface="Comic Sans MS"/>
              <a:cs typeface="Comic Sans MS"/>
              <a:sym typeface="Comic Sans MS"/>
            </a:endParaRPr>
          </a:p>
          <a:p>
            <a:pPr marL="457200" lvl="0" indent="-330200" algn="just" rtl="0">
              <a:spcBef>
                <a:spcPts val="1000"/>
              </a:spcBef>
              <a:spcAft>
                <a:spcPts val="0"/>
              </a:spcAft>
              <a:buSzPts val="1600"/>
              <a:buFont typeface="Comic Sans MS"/>
              <a:buChar char="❏"/>
            </a:pPr>
            <a:r>
              <a:rPr lang="en-GB" sz="1600">
                <a:latin typeface="Comic Sans MS"/>
                <a:ea typeface="Comic Sans MS"/>
                <a:cs typeface="Comic Sans MS"/>
                <a:sym typeface="Comic Sans MS"/>
              </a:rPr>
              <a:t>All independent variables are uncorrelated with the </a:t>
            </a:r>
            <a:r>
              <a:rPr lang="en-GB" sz="1600" b="1">
                <a:latin typeface="Comic Sans MS"/>
                <a:ea typeface="Comic Sans MS"/>
                <a:cs typeface="Comic Sans MS"/>
                <a:sym typeface="Comic Sans MS"/>
              </a:rPr>
              <a:t>error term</a:t>
            </a:r>
            <a:endParaRPr sz="1600" b="1">
              <a:latin typeface="Comic Sans MS"/>
              <a:ea typeface="Comic Sans MS"/>
              <a:cs typeface="Comic Sans MS"/>
              <a:sym typeface="Comic Sans MS"/>
            </a:endParaRPr>
          </a:p>
          <a:p>
            <a:pPr marL="457200" lvl="0" indent="-330200" algn="just" rtl="0">
              <a:spcBef>
                <a:spcPts val="1000"/>
              </a:spcBef>
              <a:spcAft>
                <a:spcPts val="0"/>
              </a:spcAft>
              <a:buSzPts val="1600"/>
              <a:buFont typeface="Comic Sans MS"/>
              <a:buChar char="❏"/>
            </a:pPr>
            <a:r>
              <a:rPr lang="en-GB" sz="1600">
                <a:latin typeface="Comic Sans MS"/>
                <a:ea typeface="Comic Sans MS"/>
                <a:cs typeface="Comic Sans MS"/>
                <a:sym typeface="Comic Sans MS"/>
              </a:rPr>
              <a:t>Observations of the </a:t>
            </a:r>
            <a:r>
              <a:rPr lang="en-GB" sz="1600" b="1">
                <a:latin typeface="Comic Sans MS"/>
                <a:ea typeface="Comic Sans MS"/>
                <a:cs typeface="Comic Sans MS"/>
                <a:sym typeface="Comic Sans MS"/>
              </a:rPr>
              <a:t>error term</a:t>
            </a:r>
            <a:r>
              <a:rPr lang="en-GB" sz="1600">
                <a:latin typeface="Comic Sans MS"/>
                <a:ea typeface="Comic Sans MS"/>
                <a:cs typeface="Comic Sans MS"/>
                <a:sym typeface="Comic Sans MS"/>
              </a:rPr>
              <a:t> are uncorrelated with each other</a:t>
            </a:r>
            <a:endParaRPr sz="1600">
              <a:latin typeface="Comic Sans MS"/>
              <a:ea typeface="Comic Sans MS"/>
              <a:cs typeface="Comic Sans MS"/>
              <a:sym typeface="Comic Sans MS"/>
            </a:endParaRPr>
          </a:p>
          <a:p>
            <a:pPr marL="457200" lvl="0" indent="-330200" algn="just" rtl="0">
              <a:spcBef>
                <a:spcPts val="1000"/>
              </a:spcBef>
              <a:spcAft>
                <a:spcPts val="0"/>
              </a:spcAft>
              <a:buSzPts val="1600"/>
              <a:buFont typeface="Comic Sans MS"/>
              <a:buChar char="❏"/>
            </a:pPr>
            <a:r>
              <a:rPr lang="en-GB" sz="1600">
                <a:latin typeface="Comic Sans MS"/>
                <a:ea typeface="Comic Sans MS"/>
                <a:cs typeface="Comic Sans MS"/>
                <a:sym typeface="Comic Sans MS"/>
              </a:rPr>
              <a:t>No independent variable is a perfect linear function of other explanatory variables</a:t>
            </a:r>
            <a:endParaRPr sz="1600">
              <a:latin typeface="Comic Sans MS"/>
              <a:ea typeface="Comic Sans MS"/>
              <a:cs typeface="Comic Sans MS"/>
              <a:sym typeface="Comic Sans MS"/>
            </a:endParaRPr>
          </a:p>
          <a:p>
            <a:pPr marL="457200" lvl="0" indent="-330200" algn="just" rtl="0">
              <a:spcBef>
                <a:spcPts val="1000"/>
              </a:spcBef>
              <a:spcAft>
                <a:spcPts val="1000"/>
              </a:spcAft>
              <a:buSzPts val="1600"/>
              <a:buFont typeface="Comic Sans MS"/>
              <a:buChar char="❏"/>
            </a:pPr>
            <a:r>
              <a:rPr lang="en-GB" sz="1600">
                <a:latin typeface="Comic Sans MS"/>
                <a:ea typeface="Comic Sans MS"/>
                <a:cs typeface="Comic Sans MS"/>
                <a:sym typeface="Comic Sans MS"/>
              </a:rPr>
              <a:t>The </a:t>
            </a:r>
            <a:r>
              <a:rPr lang="en-GB" sz="1600" b="1">
                <a:latin typeface="Comic Sans MS"/>
                <a:ea typeface="Comic Sans MS"/>
                <a:cs typeface="Comic Sans MS"/>
                <a:sym typeface="Comic Sans MS"/>
              </a:rPr>
              <a:t>error term</a:t>
            </a:r>
            <a:r>
              <a:rPr lang="en-GB" sz="1600">
                <a:latin typeface="Comic Sans MS"/>
                <a:ea typeface="Comic Sans MS"/>
                <a:cs typeface="Comic Sans MS"/>
                <a:sym typeface="Comic Sans MS"/>
              </a:rPr>
              <a:t> is normally distributed (optional)</a:t>
            </a:r>
            <a:endParaRPr sz="1600">
              <a:latin typeface="Comic Sans MS"/>
              <a:ea typeface="Comic Sans MS"/>
              <a:cs typeface="Comic Sans MS"/>
              <a:sym typeface="Comic Sans MS"/>
            </a:endParaRPr>
          </a:p>
        </p:txBody>
      </p:sp>
      <p:pic>
        <p:nvPicPr>
          <p:cNvPr id="87" name="Google Shape;87;p15"/>
          <p:cNvPicPr preferRelativeResize="0"/>
          <p:nvPr/>
        </p:nvPicPr>
        <p:blipFill>
          <a:blip r:embed="rId3">
            <a:alphaModFix/>
          </a:blip>
          <a:stretch>
            <a:fillRect/>
          </a:stretch>
        </p:blipFill>
        <p:spPr>
          <a:xfrm>
            <a:off x="6021500" y="1263550"/>
            <a:ext cx="2810800" cy="3347918"/>
          </a:xfrm>
          <a:prstGeom prst="rect">
            <a:avLst/>
          </a:prstGeom>
          <a:noFill/>
          <a:ln>
            <a:noFill/>
          </a:ln>
        </p:spPr>
      </p:pic>
    </p:spTree>
    <p:extLst>
      <p:ext uri="{BB962C8B-B14F-4D97-AF65-F5344CB8AC3E}">
        <p14:creationId xmlns:p14="http://schemas.microsoft.com/office/powerpoint/2010/main" val="1839117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6"/>
          <p:cNvSpPr txBox="1">
            <a:spLocks noGrp="1"/>
          </p:cNvSpPr>
          <p:nvPr>
            <p:ph type="title"/>
          </p:nvPr>
        </p:nvSpPr>
        <p:spPr>
          <a:xfrm>
            <a:off x="311700" y="355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can go wrong if the assumptions are not met?</a:t>
            </a:r>
            <a:endParaRPr/>
          </a:p>
        </p:txBody>
      </p:sp>
      <p:sp>
        <p:nvSpPr>
          <p:cNvPr id="93" name="Google Shape;93;p16"/>
          <p:cNvSpPr txBox="1">
            <a:spLocks noGrp="1"/>
          </p:cNvSpPr>
          <p:nvPr>
            <p:ph type="body" idx="1"/>
          </p:nvPr>
        </p:nvSpPr>
        <p:spPr>
          <a:xfrm>
            <a:off x="311700" y="985100"/>
            <a:ext cx="8520600" cy="3857100"/>
          </a:xfrm>
          <a:prstGeom prst="rect">
            <a:avLst/>
          </a:prstGeom>
        </p:spPr>
        <p:txBody>
          <a:bodyPr spcFirstLastPara="1" wrap="square" lIns="91425" tIns="91425" rIns="91425" bIns="91425" anchor="t" anchorCtr="0">
            <a:noAutofit/>
          </a:bodyPr>
          <a:lstStyle/>
          <a:p>
            <a:pPr marL="457200" lvl="0" indent="-330200" algn="just" rtl="0">
              <a:spcBef>
                <a:spcPts val="0"/>
              </a:spcBef>
              <a:spcAft>
                <a:spcPts val="0"/>
              </a:spcAft>
              <a:buSzPts val="1600"/>
              <a:buFont typeface="Comic Sans MS"/>
              <a:buChar char="❏"/>
            </a:pPr>
            <a:r>
              <a:rPr lang="en-GB" sz="1600">
                <a:latin typeface="Comic Sans MS"/>
                <a:ea typeface="Comic Sans MS"/>
                <a:cs typeface="Comic Sans MS"/>
                <a:sym typeface="Comic Sans MS"/>
              </a:rPr>
              <a:t>If the true process is not linear, and you never verified it properly, then your </a:t>
            </a:r>
            <a:r>
              <a:rPr lang="en-GB" sz="1600">
                <a:solidFill>
                  <a:srgbClr val="0000FF"/>
                </a:solidFill>
                <a:latin typeface="Comic Sans MS"/>
                <a:ea typeface="Comic Sans MS"/>
                <a:cs typeface="Comic Sans MS"/>
                <a:sym typeface="Comic Sans MS"/>
              </a:rPr>
              <a:t>model will have high bias</a:t>
            </a:r>
            <a:r>
              <a:rPr lang="en-GB" sz="1600">
                <a:latin typeface="Comic Sans MS"/>
                <a:ea typeface="Comic Sans MS"/>
                <a:cs typeface="Comic Sans MS"/>
                <a:sym typeface="Comic Sans MS"/>
              </a:rPr>
              <a:t> leading to bad predictive ability. Many non-linearity in the process can be handled with suitable transformations.</a:t>
            </a:r>
            <a:endParaRPr sz="1600">
              <a:latin typeface="Comic Sans MS"/>
              <a:ea typeface="Comic Sans MS"/>
              <a:cs typeface="Comic Sans MS"/>
              <a:sym typeface="Comic Sans MS"/>
            </a:endParaRPr>
          </a:p>
          <a:p>
            <a:pPr marL="457200" lvl="0" indent="-330200" algn="just" rtl="0">
              <a:spcBef>
                <a:spcPts val="1000"/>
              </a:spcBef>
              <a:spcAft>
                <a:spcPts val="0"/>
              </a:spcAft>
              <a:buSzPts val="1600"/>
              <a:buFont typeface="Comic Sans MS"/>
              <a:buChar char="❏"/>
            </a:pPr>
            <a:r>
              <a:rPr lang="en-GB" sz="1600">
                <a:latin typeface="Comic Sans MS"/>
                <a:ea typeface="Comic Sans MS"/>
                <a:cs typeface="Comic Sans MS"/>
                <a:sym typeface="Comic Sans MS"/>
              </a:rPr>
              <a:t>If the noise (error) has non-zero mean and non-constant variance, then </a:t>
            </a:r>
            <a:r>
              <a:rPr lang="en-GB" sz="1600">
                <a:solidFill>
                  <a:srgbClr val="0000FF"/>
                </a:solidFill>
                <a:latin typeface="Comic Sans MS"/>
                <a:ea typeface="Comic Sans MS"/>
                <a:cs typeface="Comic Sans MS"/>
                <a:sym typeface="Comic Sans MS"/>
              </a:rPr>
              <a:t>some ‘portions’ of your model will be ‘more correct’ than the others</a:t>
            </a:r>
            <a:r>
              <a:rPr lang="en-GB" sz="1600">
                <a:latin typeface="Comic Sans MS"/>
                <a:ea typeface="Comic Sans MS"/>
                <a:cs typeface="Comic Sans MS"/>
                <a:sym typeface="Comic Sans MS"/>
              </a:rPr>
              <a:t>. Your predictive confidence will be low and non-uniform. Similar issue can result from correlation between noise and predictors.</a:t>
            </a:r>
            <a:endParaRPr sz="1600">
              <a:latin typeface="Comic Sans MS"/>
              <a:ea typeface="Comic Sans MS"/>
              <a:cs typeface="Comic Sans MS"/>
              <a:sym typeface="Comic Sans MS"/>
            </a:endParaRPr>
          </a:p>
          <a:p>
            <a:pPr marL="457200" lvl="0" indent="-330200" algn="just" rtl="0">
              <a:spcBef>
                <a:spcPts val="1000"/>
              </a:spcBef>
              <a:spcAft>
                <a:spcPts val="0"/>
              </a:spcAft>
              <a:buSzPts val="1600"/>
              <a:buFont typeface="Comic Sans MS"/>
              <a:buChar char="❏"/>
            </a:pPr>
            <a:r>
              <a:rPr lang="en-GB" sz="1600">
                <a:latin typeface="Comic Sans MS"/>
                <a:ea typeface="Comic Sans MS"/>
                <a:cs typeface="Comic Sans MS"/>
                <a:sym typeface="Comic Sans MS"/>
              </a:rPr>
              <a:t>Linear dependence among predictors may lead to bad numerical solution and extremely wide confidence interval, which </a:t>
            </a:r>
            <a:r>
              <a:rPr lang="en-GB" sz="1600">
                <a:solidFill>
                  <a:srgbClr val="0000FF"/>
                </a:solidFill>
                <a:latin typeface="Comic Sans MS"/>
                <a:ea typeface="Comic Sans MS"/>
                <a:cs typeface="Comic Sans MS"/>
                <a:sym typeface="Comic Sans MS"/>
              </a:rPr>
              <a:t>makes the predictions useless</a:t>
            </a:r>
            <a:r>
              <a:rPr lang="en-GB" sz="1600">
                <a:latin typeface="Comic Sans MS"/>
                <a:ea typeface="Comic Sans MS"/>
                <a:cs typeface="Comic Sans MS"/>
                <a:sym typeface="Comic Sans MS"/>
              </a:rPr>
              <a:t>.</a:t>
            </a:r>
            <a:endParaRPr sz="1600">
              <a:latin typeface="Comic Sans MS"/>
              <a:ea typeface="Comic Sans MS"/>
              <a:cs typeface="Comic Sans MS"/>
              <a:sym typeface="Comic Sans MS"/>
            </a:endParaRPr>
          </a:p>
          <a:p>
            <a:pPr marL="457200" lvl="0" indent="-330200" algn="just" rtl="0">
              <a:spcBef>
                <a:spcPts val="1000"/>
              </a:spcBef>
              <a:spcAft>
                <a:spcPts val="1000"/>
              </a:spcAft>
              <a:buSzPts val="1600"/>
              <a:buFont typeface="Comic Sans MS"/>
              <a:buChar char="❏"/>
            </a:pPr>
            <a:r>
              <a:rPr lang="en-GB" sz="1600">
                <a:latin typeface="Comic Sans MS"/>
                <a:ea typeface="Comic Sans MS"/>
                <a:cs typeface="Comic Sans MS"/>
                <a:sym typeface="Comic Sans MS"/>
              </a:rPr>
              <a:t>If the error is not normally distributed, then we cannot use standard computations for confidence intervals and p-values. Therefore, we </a:t>
            </a:r>
            <a:r>
              <a:rPr lang="en-GB" sz="1600">
                <a:solidFill>
                  <a:srgbClr val="0000FF"/>
                </a:solidFill>
                <a:latin typeface="Comic Sans MS"/>
                <a:ea typeface="Comic Sans MS"/>
                <a:cs typeface="Comic Sans MS"/>
                <a:sym typeface="Comic Sans MS"/>
              </a:rPr>
              <a:t>cannot say which parameters are really important</a:t>
            </a:r>
            <a:r>
              <a:rPr lang="en-GB" sz="1600">
                <a:latin typeface="Comic Sans MS"/>
                <a:ea typeface="Comic Sans MS"/>
                <a:cs typeface="Comic Sans MS"/>
                <a:sym typeface="Comic Sans MS"/>
              </a:rPr>
              <a:t>.</a:t>
            </a:r>
            <a:endParaRPr sz="1600">
              <a:latin typeface="Comic Sans MS"/>
              <a:ea typeface="Comic Sans MS"/>
              <a:cs typeface="Comic Sans MS"/>
              <a:sym typeface="Comic Sans MS"/>
            </a:endParaRPr>
          </a:p>
        </p:txBody>
      </p:sp>
    </p:spTree>
    <p:extLst>
      <p:ext uri="{BB962C8B-B14F-4D97-AF65-F5344CB8AC3E}">
        <p14:creationId xmlns:p14="http://schemas.microsoft.com/office/powerpoint/2010/main" val="1356374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Do you follow this flow as a data scientist?</a:t>
            </a:r>
            <a:endParaRPr/>
          </a:p>
        </p:txBody>
      </p:sp>
      <p:sp>
        <p:nvSpPr>
          <p:cNvPr id="99" name="Google Shape;99;p17"/>
          <p:cNvSpPr txBox="1">
            <a:spLocks noGrp="1"/>
          </p:cNvSpPr>
          <p:nvPr>
            <p:ph type="body" idx="1"/>
          </p:nvPr>
        </p:nvSpPr>
        <p:spPr>
          <a:xfrm>
            <a:off x="311700" y="1091375"/>
            <a:ext cx="8520600" cy="37161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600">
                <a:latin typeface="Comic Sans MS"/>
                <a:ea typeface="Comic Sans MS"/>
                <a:cs typeface="Comic Sans MS"/>
                <a:sym typeface="Comic Sans MS"/>
              </a:rPr>
              <a:t>Let’s say you, as a data scientist, did the following,</a:t>
            </a:r>
            <a:endParaRPr sz="1600">
              <a:latin typeface="Comic Sans MS"/>
              <a:ea typeface="Comic Sans MS"/>
              <a:cs typeface="Comic Sans MS"/>
              <a:sym typeface="Comic Sans MS"/>
            </a:endParaRPr>
          </a:p>
          <a:p>
            <a:pPr marL="457200" lvl="0" indent="-330200" algn="just" rtl="0">
              <a:spcBef>
                <a:spcPts val="1000"/>
              </a:spcBef>
              <a:spcAft>
                <a:spcPts val="0"/>
              </a:spcAft>
              <a:buSzPts val="1600"/>
              <a:buFont typeface="Comic Sans MS"/>
              <a:buChar char="●"/>
            </a:pPr>
            <a:r>
              <a:rPr lang="en-GB" sz="1600">
                <a:latin typeface="Comic Sans MS"/>
                <a:ea typeface="Comic Sans MS"/>
                <a:cs typeface="Comic Sans MS"/>
                <a:sym typeface="Comic Sans MS"/>
              </a:rPr>
              <a:t>pull the sales data from a database,</a:t>
            </a:r>
            <a:endParaRPr sz="1600">
              <a:latin typeface="Comic Sans MS"/>
              <a:ea typeface="Comic Sans MS"/>
              <a:cs typeface="Comic Sans MS"/>
              <a:sym typeface="Comic Sans MS"/>
            </a:endParaRPr>
          </a:p>
          <a:p>
            <a:pPr marL="457200" lvl="0" indent="-330200" algn="just" rtl="0">
              <a:spcBef>
                <a:spcPts val="1000"/>
              </a:spcBef>
              <a:spcAft>
                <a:spcPts val="0"/>
              </a:spcAft>
              <a:buSzPts val="1600"/>
              <a:buFont typeface="Comic Sans MS"/>
              <a:buChar char="●"/>
            </a:pPr>
            <a:r>
              <a:rPr lang="en-GB" sz="1600">
                <a:latin typeface="Comic Sans MS"/>
                <a:ea typeface="Comic Sans MS"/>
                <a:cs typeface="Comic Sans MS"/>
                <a:sym typeface="Comic Sans MS"/>
              </a:rPr>
              <a:t>perform exploratory data analysis, create nice scatter plots </a:t>
            </a:r>
            <a:endParaRPr sz="1600">
              <a:latin typeface="Comic Sans MS"/>
              <a:ea typeface="Comic Sans MS"/>
              <a:cs typeface="Comic Sans MS"/>
              <a:sym typeface="Comic Sans MS"/>
            </a:endParaRPr>
          </a:p>
          <a:p>
            <a:pPr marL="457200" lvl="0" indent="-330200" algn="just" rtl="0">
              <a:spcBef>
                <a:spcPts val="1000"/>
              </a:spcBef>
              <a:spcAft>
                <a:spcPts val="0"/>
              </a:spcAft>
              <a:buSzPts val="1600"/>
              <a:buFont typeface="Comic Sans MS"/>
              <a:buChar char="●"/>
            </a:pPr>
            <a:r>
              <a:rPr lang="en-GB" sz="1600">
                <a:latin typeface="Comic Sans MS"/>
                <a:ea typeface="Comic Sans MS"/>
                <a:cs typeface="Comic Sans MS"/>
                <a:sym typeface="Comic Sans MS"/>
              </a:rPr>
              <a:t>clean and prepare the dataset for regression modeling, remove outliers </a:t>
            </a:r>
            <a:endParaRPr sz="1600">
              <a:latin typeface="Comic Sans MS"/>
              <a:ea typeface="Comic Sans MS"/>
              <a:cs typeface="Comic Sans MS"/>
              <a:sym typeface="Comic Sans MS"/>
            </a:endParaRPr>
          </a:p>
          <a:p>
            <a:pPr marL="457200" lvl="0" indent="-330200" algn="just" rtl="0">
              <a:spcBef>
                <a:spcPts val="1000"/>
              </a:spcBef>
              <a:spcAft>
                <a:spcPts val="0"/>
              </a:spcAft>
              <a:buSzPts val="1600"/>
              <a:buFont typeface="Comic Sans MS"/>
              <a:buChar char="●"/>
            </a:pPr>
            <a:r>
              <a:rPr lang="en-GB" sz="1600">
                <a:latin typeface="Comic Sans MS"/>
                <a:ea typeface="Comic Sans MS"/>
                <a:cs typeface="Comic Sans MS"/>
                <a:sym typeface="Comic Sans MS"/>
              </a:rPr>
              <a:t>fit it using your favorite machine learning/statistics package (Python, R, JMP, SPSS, MATLAB), </a:t>
            </a:r>
            <a:endParaRPr sz="1600">
              <a:latin typeface="Comic Sans MS"/>
              <a:ea typeface="Comic Sans MS"/>
              <a:cs typeface="Comic Sans MS"/>
              <a:sym typeface="Comic Sans MS"/>
            </a:endParaRPr>
          </a:p>
          <a:p>
            <a:pPr marL="457200" lvl="0" indent="-330200" algn="just" rtl="0">
              <a:spcBef>
                <a:spcPts val="1000"/>
              </a:spcBef>
              <a:spcAft>
                <a:spcPts val="0"/>
              </a:spcAft>
              <a:buSzPts val="1600"/>
              <a:buFont typeface="Comic Sans MS"/>
              <a:buChar char="●"/>
            </a:pPr>
            <a:r>
              <a:rPr lang="en-GB" sz="1600">
                <a:latin typeface="Comic Sans MS"/>
                <a:ea typeface="Comic Sans MS"/>
                <a:cs typeface="Comic Sans MS"/>
                <a:sym typeface="Comic Sans MS"/>
              </a:rPr>
              <a:t>predict future sales, </a:t>
            </a:r>
            <a:endParaRPr sz="1600">
              <a:latin typeface="Comic Sans MS"/>
              <a:ea typeface="Comic Sans MS"/>
              <a:cs typeface="Comic Sans MS"/>
              <a:sym typeface="Comic Sans MS"/>
            </a:endParaRPr>
          </a:p>
          <a:p>
            <a:pPr marL="457200" lvl="0" indent="-330200" algn="just" rtl="0">
              <a:spcBef>
                <a:spcPts val="1000"/>
              </a:spcBef>
              <a:spcAft>
                <a:spcPts val="0"/>
              </a:spcAft>
              <a:buSzPts val="1600"/>
              <a:buFont typeface="Comic Sans MS"/>
              <a:buChar char="●"/>
            </a:pPr>
            <a:r>
              <a:rPr lang="en-GB" sz="1600">
                <a:latin typeface="Comic Sans MS"/>
                <a:ea typeface="Comic Sans MS"/>
                <a:cs typeface="Comic Sans MS"/>
                <a:sym typeface="Comic Sans MS"/>
              </a:rPr>
              <a:t>make recommendation to your boss.</a:t>
            </a:r>
            <a:endParaRPr sz="1600">
              <a:latin typeface="Comic Sans MS"/>
              <a:ea typeface="Comic Sans MS"/>
              <a:cs typeface="Comic Sans MS"/>
              <a:sym typeface="Comic Sans MS"/>
            </a:endParaRPr>
          </a:p>
          <a:p>
            <a:pPr marL="0" lvl="0" indent="0" algn="ctr" rtl="0">
              <a:spcBef>
                <a:spcPts val="1000"/>
              </a:spcBef>
              <a:spcAft>
                <a:spcPts val="1000"/>
              </a:spcAft>
              <a:buNone/>
            </a:pPr>
            <a:r>
              <a:rPr lang="en-GB" sz="2400" b="1">
                <a:solidFill>
                  <a:srgbClr val="0000FF"/>
                </a:solidFill>
                <a:latin typeface="Comic Sans MS"/>
                <a:ea typeface="Comic Sans MS"/>
                <a:cs typeface="Comic Sans MS"/>
                <a:sym typeface="Comic Sans MS"/>
              </a:rPr>
              <a:t>Is anything missing?</a:t>
            </a:r>
            <a:endParaRPr sz="2400" b="1">
              <a:solidFill>
                <a:srgbClr val="0000FF"/>
              </a:solidFill>
              <a:latin typeface="Comic Sans MS"/>
              <a:ea typeface="Comic Sans MS"/>
              <a:cs typeface="Comic Sans MS"/>
              <a:sym typeface="Comic Sans MS"/>
            </a:endParaRPr>
          </a:p>
        </p:txBody>
      </p:sp>
    </p:spTree>
    <p:extLst>
      <p:ext uri="{BB962C8B-B14F-4D97-AF65-F5344CB8AC3E}">
        <p14:creationId xmlns:p14="http://schemas.microsoft.com/office/powerpoint/2010/main" val="3262378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8"/>
          <p:cNvSpPr txBox="1">
            <a:spLocks noGrp="1"/>
          </p:cNvSpPr>
          <p:nvPr>
            <p:ph type="title"/>
          </p:nvPr>
        </p:nvSpPr>
        <p:spPr>
          <a:xfrm>
            <a:off x="311700" y="2515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You need to look at few more things</a:t>
            </a:r>
            <a:endParaRPr/>
          </a:p>
        </p:txBody>
      </p:sp>
      <p:sp>
        <p:nvSpPr>
          <p:cNvPr id="105" name="Google Shape;105;p18"/>
          <p:cNvSpPr txBox="1">
            <a:spLocks noGrp="1"/>
          </p:cNvSpPr>
          <p:nvPr>
            <p:ph type="body" idx="1"/>
          </p:nvPr>
        </p:nvSpPr>
        <p:spPr>
          <a:xfrm>
            <a:off x="362625" y="824225"/>
            <a:ext cx="8520600" cy="4023900"/>
          </a:xfrm>
          <a:prstGeom prst="rect">
            <a:avLst/>
          </a:prstGeom>
        </p:spPr>
        <p:txBody>
          <a:bodyPr spcFirstLastPara="1" wrap="square" lIns="91425" tIns="91425" rIns="91425" bIns="91425" anchor="t" anchorCtr="0">
            <a:noAutofit/>
          </a:bodyPr>
          <a:lstStyle/>
          <a:p>
            <a:pPr marL="457200" lvl="0" indent="-342900" algn="l" rtl="0">
              <a:lnSpc>
                <a:spcPct val="110000"/>
              </a:lnSpc>
              <a:spcBef>
                <a:spcPts val="0"/>
              </a:spcBef>
              <a:spcAft>
                <a:spcPts val="0"/>
              </a:spcAft>
              <a:buClr>
                <a:srgbClr val="0000FF"/>
              </a:buClr>
              <a:buSzPts val="1800"/>
              <a:buFont typeface="Comic Sans MS"/>
              <a:buChar char="●"/>
            </a:pPr>
            <a:r>
              <a:rPr lang="en-GB">
                <a:solidFill>
                  <a:srgbClr val="0000FF"/>
                </a:solidFill>
                <a:latin typeface="Comic Sans MS"/>
                <a:ea typeface="Comic Sans MS"/>
                <a:cs typeface="Comic Sans MS"/>
                <a:sym typeface="Comic Sans MS"/>
              </a:rPr>
              <a:t>Statistical properties of the model coefficients</a:t>
            </a:r>
            <a:endParaRPr>
              <a:solidFill>
                <a:srgbClr val="0000FF"/>
              </a:solidFill>
              <a:latin typeface="Comic Sans MS"/>
              <a:ea typeface="Comic Sans MS"/>
              <a:cs typeface="Comic Sans MS"/>
              <a:sym typeface="Comic Sans MS"/>
            </a:endParaRPr>
          </a:p>
          <a:p>
            <a:pPr marL="914400" lvl="1" indent="-330200" algn="l" rtl="0">
              <a:lnSpc>
                <a:spcPct val="110000"/>
              </a:lnSpc>
              <a:spcBef>
                <a:spcPts val="1000"/>
              </a:spcBef>
              <a:spcAft>
                <a:spcPts val="0"/>
              </a:spcAft>
              <a:buSzPts val="1600"/>
              <a:buFont typeface="Comic Sans MS"/>
              <a:buChar char="○"/>
            </a:pPr>
            <a:r>
              <a:rPr lang="en-GB" sz="1600">
                <a:latin typeface="Comic Sans MS"/>
                <a:ea typeface="Comic Sans MS"/>
                <a:cs typeface="Comic Sans MS"/>
                <a:sym typeface="Comic Sans MS"/>
              </a:rPr>
              <a:t>standard error </a:t>
            </a:r>
            <a:endParaRPr sz="1600">
              <a:latin typeface="Comic Sans MS"/>
              <a:ea typeface="Comic Sans MS"/>
              <a:cs typeface="Comic Sans MS"/>
              <a:sym typeface="Comic Sans MS"/>
            </a:endParaRPr>
          </a:p>
          <a:p>
            <a:pPr marL="914400" lvl="1" indent="-330200" algn="l" rtl="0">
              <a:lnSpc>
                <a:spcPct val="110000"/>
              </a:lnSpc>
              <a:spcBef>
                <a:spcPts val="1000"/>
              </a:spcBef>
              <a:spcAft>
                <a:spcPts val="0"/>
              </a:spcAft>
              <a:buSzPts val="1600"/>
              <a:buFont typeface="Comic Sans MS"/>
              <a:buChar char="○"/>
            </a:pPr>
            <a:r>
              <a:rPr lang="en-GB" sz="1600">
                <a:latin typeface="Comic Sans MS"/>
                <a:ea typeface="Comic Sans MS"/>
                <a:cs typeface="Comic Sans MS"/>
                <a:sym typeface="Comic Sans MS"/>
              </a:rPr>
              <a:t>p-value</a:t>
            </a:r>
            <a:endParaRPr sz="1600">
              <a:latin typeface="Comic Sans MS"/>
              <a:ea typeface="Comic Sans MS"/>
              <a:cs typeface="Comic Sans MS"/>
              <a:sym typeface="Comic Sans MS"/>
            </a:endParaRPr>
          </a:p>
          <a:p>
            <a:pPr marL="914400" lvl="1" indent="-330200" algn="l" rtl="0">
              <a:lnSpc>
                <a:spcPct val="110000"/>
              </a:lnSpc>
              <a:spcBef>
                <a:spcPts val="1000"/>
              </a:spcBef>
              <a:spcAft>
                <a:spcPts val="0"/>
              </a:spcAft>
              <a:buSzPts val="1600"/>
              <a:buFont typeface="Comic Sans MS"/>
              <a:buChar char="○"/>
            </a:pPr>
            <a:r>
              <a:rPr lang="en-GB" sz="1600">
                <a:latin typeface="Comic Sans MS"/>
                <a:ea typeface="Comic Sans MS"/>
                <a:cs typeface="Comic Sans MS"/>
                <a:sym typeface="Comic Sans MS"/>
              </a:rPr>
              <a:t>confidence intervals</a:t>
            </a:r>
            <a:endParaRPr sz="1600">
              <a:latin typeface="Comic Sans MS"/>
              <a:ea typeface="Comic Sans MS"/>
              <a:cs typeface="Comic Sans MS"/>
              <a:sym typeface="Comic Sans MS"/>
            </a:endParaRPr>
          </a:p>
          <a:p>
            <a:pPr marL="457200" lvl="0" indent="-342900" algn="l" rtl="0">
              <a:lnSpc>
                <a:spcPct val="110000"/>
              </a:lnSpc>
              <a:spcBef>
                <a:spcPts val="1000"/>
              </a:spcBef>
              <a:spcAft>
                <a:spcPts val="0"/>
              </a:spcAft>
              <a:buClr>
                <a:srgbClr val="0000FF"/>
              </a:buClr>
              <a:buSzPts val="1800"/>
              <a:buFont typeface="Comic Sans MS"/>
              <a:buChar char="●"/>
            </a:pPr>
            <a:r>
              <a:rPr lang="en-GB">
                <a:solidFill>
                  <a:srgbClr val="0000FF"/>
                </a:solidFill>
                <a:latin typeface="Comic Sans MS"/>
                <a:ea typeface="Comic Sans MS"/>
                <a:cs typeface="Comic Sans MS"/>
                <a:sym typeface="Comic Sans MS"/>
              </a:rPr>
              <a:t>Residual analysis</a:t>
            </a:r>
            <a:endParaRPr>
              <a:solidFill>
                <a:srgbClr val="0000FF"/>
              </a:solidFill>
              <a:latin typeface="Comic Sans MS"/>
              <a:ea typeface="Comic Sans MS"/>
              <a:cs typeface="Comic Sans MS"/>
              <a:sym typeface="Comic Sans MS"/>
            </a:endParaRPr>
          </a:p>
          <a:p>
            <a:pPr marL="914400" lvl="1" indent="-330200" algn="l" rtl="0">
              <a:lnSpc>
                <a:spcPct val="110000"/>
              </a:lnSpc>
              <a:spcBef>
                <a:spcPts val="1000"/>
              </a:spcBef>
              <a:spcAft>
                <a:spcPts val="0"/>
              </a:spcAft>
              <a:buSzPts val="1600"/>
              <a:buFont typeface="Comic Sans MS"/>
              <a:buChar char="○"/>
            </a:pPr>
            <a:r>
              <a:rPr lang="en-GB" sz="1600">
                <a:latin typeface="Comic Sans MS"/>
                <a:ea typeface="Comic Sans MS"/>
                <a:cs typeface="Comic Sans MS"/>
                <a:sym typeface="Comic Sans MS"/>
              </a:rPr>
              <a:t>Residuals vs. fitted plot</a:t>
            </a:r>
            <a:endParaRPr sz="1600">
              <a:latin typeface="Comic Sans MS"/>
              <a:ea typeface="Comic Sans MS"/>
              <a:cs typeface="Comic Sans MS"/>
              <a:sym typeface="Comic Sans MS"/>
            </a:endParaRPr>
          </a:p>
          <a:p>
            <a:pPr marL="914400" lvl="1" indent="-330200" algn="l" rtl="0">
              <a:lnSpc>
                <a:spcPct val="110000"/>
              </a:lnSpc>
              <a:spcBef>
                <a:spcPts val="1000"/>
              </a:spcBef>
              <a:spcAft>
                <a:spcPts val="0"/>
              </a:spcAft>
              <a:buSzPts val="1600"/>
              <a:buFont typeface="Comic Sans MS"/>
              <a:buChar char="○"/>
            </a:pPr>
            <a:r>
              <a:rPr lang="en-GB" sz="1600">
                <a:latin typeface="Comic Sans MS"/>
                <a:ea typeface="Comic Sans MS"/>
                <a:cs typeface="Comic Sans MS"/>
                <a:sym typeface="Comic Sans MS"/>
              </a:rPr>
              <a:t>Residuals vs. predictors plot</a:t>
            </a:r>
            <a:endParaRPr sz="1600">
              <a:latin typeface="Comic Sans MS"/>
              <a:ea typeface="Comic Sans MS"/>
              <a:cs typeface="Comic Sans MS"/>
              <a:sym typeface="Comic Sans MS"/>
            </a:endParaRPr>
          </a:p>
          <a:p>
            <a:pPr marL="914400" lvl="1" indent="-330200" algn="l" rtl="0">
              <a:lnSpc>
                <a:spcPct val="110000"/>
              </a:lnSpc>
              <a:spcBef>
                <a:spcPts val="1000"/>
              </a:spcBef>
              <a:spcAft>
                <a:spcPts val="0"/>
              </a:spcAft>
              <a:buSzPts val="1600"/>
              <a:buFont typeface="Comic Sans MS"/>
              <a:buChar char="○"/>
            </a:pPr>
            <a:r>
              <a:rPr lang="en-GB" sz="1600">
                <a:latin typeface="Comic Sans MS"/>
                <a:ea typeface="Comic Sans MS"/>
                <a:cs typeface="Comic Sans MS"/>
                <a:sym typeface="Comic Sans MS"/>
              </a:rPr>
              <a:t>Histogram and Q-Q plot of the standardized residuals</a:t>
            </a:r>
            <a:endParaRPr sz="1600">
              <a:latin typeface="Comic Sans MS"/>
              <a:ea typeface="Comic Sans MS"/>
              <a:cs typeface="Comic Sans MS"/>
              <a:sym typeface="Comic Sans MS"/>
            </a:endParaRPr>
          </a:p>
          <a:p>
            <a:pPr marL="457200" lvl="0" indent="-342900" algn="l" rtl="0">
              <a:lnSpc>
                <a:spcPct val="110000"/>
              </a:lnSpc>
              <a:spcBef>
                <a:spcPts val="1000"/>
              </a:spcBef>
              <a:spcAft>
                <a:spcPts val="0"/>
              </a:spcAft>
              <a:buClr>
                <a:srgbClr val="0000FF"/>
              </a:buClr>
              <a:buSzPts val="1800"/>
              <a:buFont typeface="Comic Sans MS"/>
              <a:buChar char="●"/>
            </a:pPr>
            <a:r>
              <a:rPr lang="en-GB">
                <a:solidFill>
                  <a:srgbClr val="0000FF"/>
                </a:solidFill>
                <a:latin typeface="Comic Sans MS"/>
                <a:ea typeface="Comic Sans MS"/>
                <a:cs typeface="Comic Sans MS"/>
                <a:sym typeface="Comic Sans MS"/>
              </a:rPr>
              <a:t>Multicollinearity plots</a:t>
            </a:r>
            <a:endParaRPr>
              <a:solidFill>
                <a:srgbClr val="0000FF"/>
              </a:solidFill>
              <a:latin typeface="Comic Sans MS"/>
              <a:ea typeface="Comic Sans MS"/>
              <a:cs typeface="Comic Sans MS"/>
              <a:sym typeface="Comic Sans MS"/>
            </a:endParaRPr>
          </a:p>
          <a:p>
            <a:pPr marL="457200" lvl="0" indent="-342900" algn="l" rtl="0">
              <a:lnSpc>
                <a:spcPct val="110000"/>
              </a:lnSpc>
              <a:spcBef>
                <a:spcPts val="1000"/>
              </a:spcBef>
              <a:spcAft>
                <a:spcPts val="1000"/>
              </a:spcAft>
              <a:buClr>
                <a:srgbClr val="0000FF"/>
              </a:buClr>
              <a:buSzPts val="1800"/>
              <a:buFont typeface="Comic Sans MS"/>
              <a:buChar char="●"/>
            </a:pPr>
            <a:r>
              <a:rPr lang="en-GB">
                <a:solidFill>
                  <a:srgbClr val="0000FF"/>
                </a:solidFill>
                <a:latin typeface="Comic Sans MS"/>
                <a:ea typeface="Comic Sans MS"/>
                <a:cs typeface="Comic Sans MS"/>
                <a:sym typeface="Comic Sans MS"/>
              </a:rPr>
              <a:t>Model quality metrics (</a:t>
            </a:r>
            <a:r>
              <a:rPr lang="en-GB" sz="1600">
                <a:solidFill>
                  <a:srgbClr val="666666"/>
                </a:solidFill>
                <a:latin typeface="Comic Sans MS"/>
                <a:ea typeface="Comic Sans MS"/>
                <a:cs typeface="Comic Sans MS"/>
                <a:sym typeface="Comic Sans MS"/>
              </a:rPr>
              <a:t>R</a:t>
            </a:r>
            <a:r>
              <a:rPr lang="en-GB" sz="1600" baseline="30000">
                <a:solidFill>
                  <a:srgbClr val="666666"/>
                </a:solidFill>
                <a:latin typeface="Comic Sans MS"/>
                <a:ea typeface="Comic Sans MS"/>
                <a:cs typeface="Comic Sans MS"/>
                <a:sym typeface="Comic Sans MS"/>
              </a:rPr>
              <a:t>2</a:t>
            </a:r>
            <a:r>
              <a:rPr lang="en-GB" sz="1600">
                <a:solidFill>
                  <a:srgbClr val="666666"/>
                </a:solidFill>
                <a:latin typeface="Comic Sans MS"/>
                <a:ea typeface="Comic Sans MS"/>
                <a:cs typeface="Comic Sans MS"/>
                <a:sym typeface="Comic Sans MS"/>
              </a:rPr>
              <a:t>, adjusted R</a:t>
            </a:r>
            <a:r>
              <a:rPr lang="en-GB" sz="1600" baseline="30000">
                <a:solidFill>
                  <a:srgbClr val="666666"/>
                </a:solidFill>
                <a:latin typeface="Comic Sans MS"/>
                <a:ea typeface="Comic Sans MS"/>
                <a:cs typeface="Comic Sans MS"/>
                <a:sym typeface="Comic Sans MS"/>
              </a:rPr>
              <a:t>2</a:t>
            </a:r>
            <a:r>
              <a:rPr lang="en-GB" sz="1600">
                <a:solidFill>
                  <a:srgbClr val="666666"/>
                </a:solidFill>
                <a:latin typeface="Comic Sans MS"/>
                <a:ea typeface="Comic Sans MS"/>
                <a:cs typeface="Comic Sans MS"/>
                <a:sym typeface="Comic Sans MS"/>
              </a:rPr>
              <a:t>, AIC, Mallow’s C</a:t>
            </a:r>
            <a:r>
              <a:rPr lang="en-GB" sz="1600" baseline="-25000">
                <a:solidFill>
                  <a:srgbClr val="666666"/>
                </a:solidFill>
                <a:latin typeface="Comic Sans MS"/>
                <a:ea typeface="Comic Sans MS"/>
                <a:cs typeface="Comic Sans MS"/>
                <a:sym typeface="Comic Sans MS"/>
              </a:rPr>
              <a:t>p</a:t>
            </a:r>
            <a:r>
              <a:rPr lang="en-GB">
                <a:solidFill>
                  <a:srgbClr val="0000FF"/>
                </a:solidFill>
                <a:latin typeface="Comic Sans MS"/>
                <a:ea typeface="Comic Sans MS"/>
                <a:cs typeface="Comic Sans MS"/>
                <a:sym typeface="Comic Sans MS"/>
              </a:rPr>
              <a:t>)</a:t>
            </a:r>
            <a:endParaRPr>
              <a:solidFill>
                <a:srgbClr val="0000FF"/>
              </a:solidFill>
              <a:latin typeface="Comic Sans MS"/>
              <a:ea typeface="Comic Sans MS"/>
              <a:cs typeface="Comic Sans MS"/>
              <a:sym typeface="Comic Sans MS"/>
            </a:endParaRPr>
          </a:p>
        </p:txBody>
      </p:sp>
    </p:spTree>
    <p:extLst>
      <p:ext uri="{BB962C8B-B14F-4D97-AF65-F5344CB8AC3E}">
        <p14:creationId xmlns:p14="http://schemas.microsoft.com/office/powerpoint/2010/main" val="2926594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9"/>
          <p:cNvSpPr txBox="1">
            <a:spLocks noGrp="1"/>
          </p:cNvSpPr>
          <p:nvPr>
            <p:ph type="title"/>
          </p:nvPr>
        </p:nvSpPr>
        <p:spPr>
          <a:xfrm>
            <a:off x="311700" y="343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Residuals, p-values, standard error, Q-Q plot</a:t>
            </a:r>
            <a:endParaRPr/>
          </a:p>
        </p:txBody>
      </p:sp>
      <p:sp>
        <p:nvSpPr>
          <p:cNvPr id="111" name="Google Shape;111;p19"/>
          <p:cNvSpPr txBox="1">
            <a:spLocks noGrp="1"/>
          </p:cNvSpPr>
          <p:nvPr>
            <p:ph type="body" idx="1"/>
          </p:nvPr>
        </p:nvSpPr>
        <p:spPr>
          <a:xfrm>
            <a:off x="311700" y="966800"/>
            <a:ext cx="8520600" cy="3881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600" b="1">
                <a:solidFill>
                  <a:srgbClr val="0000FF"/>
                </a:solidFill>
                <a:latin typeface="Comic Sans MS"/>
                <a:ea typeface="Comic Sans MS"/>
                <a:cs typeface="Comic Sans MS"/>
                <a:sym typeface="Comic Sans MS"/>
              </a:rPr>
              <a:t>Residuals</a:t>
            </a:r>
            <a:r>
              <a:rPr lang="en-GB" sz="1600">
                <a:latin typeface="Comic Sans MS"/>
                <a:ea typeface="Comic Sans MS"/>
                <a:cs typeface="Comic Sans MS"/>
                <a:sym typeface="Comic Sans MS"/>
              </a:rPr>
              <a:t>: Just the like true model coefficients, we cannot estimate the true error terms either! So, residuals act as proxy. Mathematically, they are just the differences between the predicted values and actual values of the response.</a:t>
            </a:r>
            <a:endParaRPr sz="1600">
              <a:latin typeface="Comic Sans MS"/>
              <a:ea typeface="Comic Sans MS"/>
              <a:cs typeface="Comic Sans MS"/>
              <a:sym typeface="Comic Sans MS"/>
            </a:endParaRPr>
          </a:p>
          <a:p>
            <a:pPr marL="0" lvl="0" indent="0" algn="just" rtl="0">
              <a:spcBef>
                <a:spcPts val="1600"/>
              </a:spcBef>
              <a:spcAft>
                <a:spcPts val="0"/>
              </a:spcAft>
              <a:buNone/>
            </a:pPr>
            <a:r>
              <a:rPr lang="en-GB" sz="1600" b="1">
                <a:solidFill>
                  <a:srgbClr val="0000FF"/>
                </a:solidFill>
                <a:latin typeface="Comic Sans MS"/>
                <a:ea typeface="Comic Sans MS"/>
                <a:cs typeface="Comic Sans MS"/>
                <a:sym typeface="Comic Sans MS"/>
              </a:rPr>
              <a:t>Standard errors (of the coefficients)</a:t>
            </a:r>
            <a:r>
              <a:rPr lang="en-GB" sz="1600">
                <a:latin typeface="Comic Sans MS"/>
                <a:ea typeface="Comic Sans MS"/>
                <a:cs typeface="Comic Sans MS"/>
                <a:sym typeface="Comic Sans MS"/>
              </a:rPr>
              <a:t>: Just the standard deviation of the coefficients indicating their variability.</a:t>
            </a:r>
            <a:endParaRPr sz="1600">
              <a:latin typeface="Comic Sans MS"/>
              <a:ea typeface="Comic Sans MS"/>
              <a:cs typeface="Comic Sans MS"/>
              <a:sym typeface="Comic Sans MS"/>
            </a:endParaRPr>
          </a:p>
          <a:p>
            <a:pPr marL="0" lvl="0" indent="0" algn="just" rtl="0">
              <a:spcBef>
                <a:spcPts val="1600"/>
              </a:spcBef>
              <a:spcAft>
                <a:spcPts val="0"/>
              </a:spcAft>
              <a:buNone/>
            </a:pPr>
            <a:r>
              <a:rPr lang="en-GB" sz="1600" b="1">
                <a:solidFill>
                  <a:srgbClr val="0000FF"/>
                </a:solidFill>
                <a:latin typeface="Comic Sans MS"/>
                <a:ea typeface="Comic Sans MS"/>
                <a:cs typeface="Comic Sans MS"/>
                <a:sym typeface="Comic Sans MS"/>
              </a:rPr>
              <a:t>p-values (of the coefficients)</a:t>
            </a:r>
            <a:r>
              <a:rPr lang="en-GB" sz="1600">
                <a:latin typeface="Comic Sans MS"/>
                <a:ea typeface="Comic Sans MS"/>
                <a:cs typeface="Comic Sans MS"/>
                <a:sym typeface="Comic Sans MS"/>
              </a:rPr>
              <a:t>: Probability of the NULL hypothesis that the coefficient is actually zero i.e. has no impact on the response. If p-value is small, the coefficient is statistically significant.</a:t>
            </a:r>
            <a:endParaRPr sz="1600">
              <a:latin typeface="Comic Sans MS"/>
              <a:ea typeface="Comic Sans MS"/>
              <a:cs typeface="Comic Sans MS"/>
              <a:sym typeface="Comic Sans MS"/>
            </a:endParaRPr>
          </a:p>
          <a:p>
            <a:pPr marL="0" lvl="0" indent="0" algn="just" rtl="0">
              <a:spcBef>
                <a:spcPts val="1600"/>
              </a:spcBef>
              <a:spcAft>
                <a:spcPts val="0"/>
              </a:spcAft>
              <a:buNone/>
            </a:pPr>
            <a:r>
              <a:rPr lang="en-GB" sz="1600" b="1">
                <a:solidFill>
                  <a:srgbClr val="0000FF"/>
                </a:solidFill>
                <a:latin typeface="Comic Sans MS"/>
                <a:ea typeface="Comic Sans MS"/>
                <a:cs typeface="Comic Sans MS"/>
                <a:sym typeface="Comic Sans MS"/>
              </a:rPr>
              <a:t>Q-Q plot</a:t>
            </a:r>
            <a:r>
              <a:rPr lang="en-GB" sz="1600">
                <a:latin typeface="Comic Sans MS"/>
                <a:ea typeface="Comic Sans MS"/>
                <a:cs typeface="Comic Sans MS"/>
                <a:sym typeface="Comic Sans MS"/>
              </a:rPr>
              <a:t>: Quantile-quantile plot. It is used to judge ‘Normality’ of the error terms by plotting quantiles of the standardized residuals against theoretical quantiles of a standard normal curve.</a:t>
            </a:r>
            <a:endParaRPr sz="1600">
              <a:latin typeface="Comic Sans MS"/>
              <a:ea typeface="Comic Sans MS"/>
              <a:cs typeface="Comic Sans MS"/>
              <a:sym typeface="Comic Sans MS"/>
            </a:endParaRPr>
          </a:p>
          <a:p>
            <a:pPr marL="0" lvl="0" indent="0" algn="just" rtl="0">
              <a:spcBef>
                <a:spcPts val="1600"/>
              </a:spcBef>
              <a:spcAft>
                <a:spcPts val="1600"/>
              </a:spcAft>
              <a:buNone/>
            </a:pPr>
            <a:endParaRPr sz="1600">
              <a:latin typeface="Comic Sans MS"/>
              <a:ea typeface="Comic Sans MS"/>
              <a:cs typeface="Comic Sans MS"/>
              <a:sym typeface="Comic Sans MS"/>
            </a:endParaRPr>
          </a:p>
        </p:txBody>
      </p:sp>
    </p:spTree>
    <p:extLst>
      <p:ext uri="{BB962C8B-B14F-4D97-AF65-F5344CB8AC3E}">
        <p14:creationId xmlns:p14="http://schemas.microsoft.com/office/powerpoint/2010/main" val="1969178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a:t>
            </a:r>
            <a:r>
              <a:rPr lang="en-GB" baseline="30000"/>
              <a:t>2</a:t>
            </a:r>
            <a:r>
              <a:rPr lang="en-GB"/>
              <a:t> and adjusted-R</a:t>
            </a:r>
            <a:r>
              <a:rPr lang="en-GB" baseline="30000"/>
              <a:t>2</a:t>
            </a:r>
            <a:endParaRPr baseline="30000"/>
          </a:p>
        </p:txBody>
      </p:sp>
      <p:pic>
        <p:nvPicPr>
          <p:cNvPr id="117" name="Google Shape;117;p20"/>
          <p:cNvPicPr preferRelativeResize="0"/>
          <p:nvPr/>
        </p:nvPicPr>
        <p:blipFill>
          <a:blip r:embed="rId3">
            <a:alphaModFix/>
          </a:blip>
          <a:stretch>
            <a:fillRect/>
          </a:stretch>
        </p:blipFill>
        <p:spPr>
          <a:xfrm>
            <a:off x="5174675" y="1683075"/>
            <a:ext cx="3802375" cy="1413750"/>
          </a:xfrm>
          <a:prstGeom prst="rect">
            <a:avLst/>
          </a:prstGeom>
          <a:noFill/>
          <a:ln>
            <a:noFill/>
          </a:ln>
        </p:spPr>
      </p:pic>
      <p:pic>
        <p:nvPicPr>
          <p:cNvPr id="118" name="Google Shape;118;p20"/>
          <p:cNvPicPr preferRelativeResize="0"/>
          <p:nvPr/>
        </p:nvPicPr>
        <p:blipFill>
          <a:blip r:embed="rId4">
            <a:alphaModFix/>
          </a:blip>
          <a:stretch>
            <a:fillRect/>
          </a:stretch>
        </p:blipFill>
        <p:spPr>
          <a:xfrm>
            <a:off x="163125" y="1120713"/>
            <a:ext cx="4935125" cy="2538470"/>
          </a:xfrm>
          <a:prstGeom prst="rect">
            <a:avLst/>
          </a:prstGeom>
          <a:noFill/>
          <a:ln w="9525" cap="flat" cmpd="sng">
            <a:solidFill>
              <a:srgbClr val="0000FF"/>
            </a:solidFill>
            <a:prstDash val="solid"/>
            <a:round/>
            <a:headEnd type="none" w="sm" len="sm"/>
            <a:tailEnd type="none" w="sm" len="sm"/>
          </a:ln>
        </p:spPr>
      </p:pic>
      <p:sp>
        <p:nvSpPr>
          <p:cNvPr id="119" name="Google Shape;119;p20"/>
          <p:cNvSpPr txBox="1"/>
          <p:nvPr/>
        </p:nvSpPr>
        <p:spPr>
          <a:xfrm>
            <a:off x="373450" y="3889775"/>
            <a:ext cx="8520600" cy="9324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sz="1600">
                <a:solidFill>
                  <a:srgbClr val="666666"/>
                </a:solidFill>
                <a:latin typeface="Comic Sans MS"/>
                <a:ea typeface="Comic Sans MS"/>
                <a:cs typeface="Comic Sans MS"/>
                <a:sym typeface="Comic Sans MS"/>
              </a:rPr>
              <a:t>Note, R</a:t>
            </a:r>
            <a:r>
              <a:rPr lang="en-GB" sz="1600" baseline="30000">
                <a:solidFill>
                  <a:srgbClr val="666666"/>
                </a:solidFill>
                <a:latin typeface="Comic Sans MS"/>
                <a:ea typeface="Comic Sans MS"/>
                <a:cs typeface="Comic Sans MS"/>
                <a:sym typeface="Comic Sans MS"/>
              </a:rPr>
              <a:t>2</a:t>
            </a:r>
            <a:r>
              <a:rPr lang="en-GB" sz="1600">
                <a:solidFill>
                  <a:srgbClr val="666666"/>
                </a:solidFill>
                <a:latin typeface="Comic Sans MS"/>
                <a:ea typeface="Comic Sans MS"/>
                <a:cs typeface="Comic Sans MS"/>
                <a:sym typeface="Comic Sans MS"/>
              </a:rPr>
              <a:t> always increases monotonically if you keep on adding more predictors. Therefore, to penalize insignificant predictors, adjusted-R</a:t>
            </a:r>
            <a:r>
              <a:rPr lang="en-GB" sz="1600" baseline="30000">
                <a:solidFill>
                  <a:srgbClr val="666666"/>
                </a:solidFill>
                <a:latin typeface="Comic Sans MS"/>
                <a:ea typeface="Comic Sans MS"/>
                <a:cs typeface="Comic Sans MS"/>
                <a:sym typeface="Comic Sans MS"/>
              </a:rPr>
              <a:t>2</a:t>
            </a:r>
            <a:r>
              <a:rPr lang="en-GB" sz="1600">
                <a:solidFill>
                  <a:srgbClr val="666666"/>
                </a:solidFill>
                <a:latin typeface="Comic Sans MS"/>
                <a:ea typeface="Comic Sans MS"/>
                <a:cs typeface="Comic Sans MS"/>
                <a:sym typeface="Comic Sans MS"/>
              </a:rPr>
              <a:t> metric was developed. We will see the mathematical formula in the Jupyter notebook.</a:t>
            </a:r>
            <a:endParaRPr sz="1600">
              <a:solidFill>
                <a:srgbClr val="666666"/>
              </a:solidFill>
              <a:latin typeface="Comic Sans MS"/>
              <a:ea typeface="Comic Sans MS"/>
              <a:cs typeface="Comic Sans MS"/>
              <a:sym typeface="Comic Sans MS"/>
            </a:endParaRPr>
          </a:p>
        </p:txBody>
      </p:sp>
    </p:spTree>
    <p:extLst>
      <p:ext uri="{BB962C8B-B14F-4D97-AF65-F5344CB8AC3E}">
        <p14:creationId xmlns:p14="http://schemas.microsoft.com/office/powerpoint/2010/main" val="3432244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1"/>
          <p:cNvSpPr txBox="1">
            <a:spLocks noGrp="1"/>
          </p:cNvSpPr>
          <p:nvPr>
            <p:ph type="title"/>
          </p:nvPr>
        </p:nvSpPr>
        <p:spPr>
          <a:xfrm>
            <a:off x="311700" y="2735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Interpretation of the coefficients</a:t>
            </a:r>
            <a:endParaRPr/>
          </a:p>
        </p:txBody>
      </p:sp>
      <p:sp>
        <p:nvSpPr>
          <p:cNvPr id="125" name="Google Shape;125;p21"/>
          <p:cNvSpPr txBox="1">
            <a:spLocks noGrp="1"/>
          </p:cNvSpPr>
          <p:nvPr>
            <p:ph type="body" idx="1"/>
          </p:nvPr>
        </p:nvSpPr>
        <p:spPr>
          <a:xfrm>
            <a:off x="311700" y="910575"/>
            <a:ext cx="8520600" cy="3986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600">
                <a:latin typeface="Comic Sans MS"/>
                <a:ea typeface="Comic Sans MS"/>
                <a:cs typeface="Comic Sans MS"/>
                <a:sym typeface="Comic Sans MS"/>
              </a:rPr>
              <a:t>What is the exact interpretation of the coefficients in a multiple linear regression problem (i.e. with more than one variables)?</a:t>
            </a:r>
            <a:endParaRPr sz="1600">
              <a:latin typeface="Comic Sans MS"/>
              <a:ea typeface="Comic Sans MS"/>
              <a:cs typeface="Comic Sans MS"/>
              <a:sym typeface="Comic Sans MS"/>
            </a:endParaRPr>
          </a:p>
          <a:p>
            <a:pPr marL="0" lvl="0" indent="0" algn="just" rtl="0">
              <a:spcBef>
                <a:spcPts val="1600"/>
              </a:spcBef>
              <a:spcAft>
                <a:spcPts val="0"/>
              </a:spcAft>
              <a:buNone/>
            </a:pPr>
            <a:r>
              <a:rPr lang="en-GB" sz="1600">
                <a:latin typeface="Comic Sans MS"/>
                <a:ea typeface="Comic Sans MS"/>
                <a:cs typeface="Comic Sans MS"/>
                <a:sym typeface="Comic Sans MS"/>
              </a:rPr>
              <a:t>If a regression model is, y = b</a:t>
            </a:r>
            <a:r>
              <a:rPr lang="en-GB" sz="1600" baseline="-25000">
                <a:latin typeface="Comic Sans MS"/>
                <a:ea typeface="Comic Sans MS"/>
                <a:cs typeface="Comic Sans MS"/>
                <a:sym typeface="Comic Sans MS"/>
              </a:rPr>
              <a:t>0</a:t>
            </a:r>
            <a:r>
              <a:rPr lang="en-GB" sz="1600">
                <a:latin typeface="Comic Sans MS"/>
                <a:ea typeface="Comic Sans MS"/>
                <a:cs typeface="Comic Sans MS"/>
                <a:sym typeface="Comic Sans MS"/>
              </a:rPr>
              <a:t>+b</a:t>
            </a:r>
            <a:r>
              <a:rPr lang="en-GB" sz="1600" baseline="-25000">
                <a:latin typeface="Comic Sans MS"/>
                <a:ea typeface="Comic Sans MS"/>
                <a:cs typeface="Comic Sans MS"/>
                <a:sym typeface="Comic Sans MS"/>
              </a:rPr>
              <a:t>1</a:t>
            </a:r>
            <a:r>
              <a:rPr lang="en-GB" sz="1600">
                <a:latin typeface="Comic Sans MS"/>
                <a:ea typeface="Comic Sans MS"/>
                <a:cs typeface="Comic Sans MS"/>
                <a:sym typeface="Comic Sans MS"/>
              </a:rPr>
              <a:t>x</a:t>
            </a:r>
            <a:r>
              <a:rPr lang="en-GB" sz="1600" baseline="-25000">
                <a:latin typeface="Comic Sans MS"/>
                <a:ea typeface="Comic Sans MS"/>
                <a:cs typeface="Comic Sans MS"/>
                <a:sym typeface="Comic Sans MS"/>
              </a:rPr>
              <a:t>1</a:t>
            </a:r>
            <a:r>
              <a:rPr lang="en-GB" sz="1600">
                <a:latin typeface="Comic Sans MS"/>
                <a:ea typeface="Comic Sans MS"/>
                <a:cs typeface="Comic Sans MS"/>
                <a:sym typeface="Comic Sans MS"/>
              </a:rPr>
              <a:t>+b</a:t>
            </a:r>
            <a:r>
              <a:rPr lang="en-GB" sz="1600" baseline="-25000">
                <a:latin typeface="Comic Sans MS"/>
                <a:ea typeface="Comic Sans MS"/>
                <a:cs typeface="Comic Sans MS"/>
                <a:sym typeface="Comic Sans MS"/>
              </a:rPr>
              <a:t>2</a:t>
            </a:r>
            <a:r>
              <a:rPr lang="en-GB" sz="1600">
                <a:latin typeface="Comic Sans MS"/>
                <a:ea typeface="Comic Sans MS"/>
                <a:cs typeface="Comic Sans MS"/>
                <a:sym typeface="Comic Sans MS"/>
              </a:rPr>
              <a:t>x</a:t>
            </a:r>
            <a:r>
              <a:rPr lang="en-GB" sz="1600" baseline="-25000">
                <a:latin typeface="Comic Sans MS"/>
                <a:ea typeface="Comic Sans MS"/>
                <a:cs typeface="Comic Sans MS"/>
                <a:sym typeface="Comic Sans MS"/>
              </a:rPr>
              <a:t>2</a:t>
            </a:r>
            <a:r>
              <a:rPr lang="en-GB" sz="1600">
                <a:latin typeface="Comic Sans MS"/>
                <a:ea typeface="Comic Sans MS"/>
                <a:cs typeface="Comic Sans MS"/>
                <a:sym typeface="Comic Sans MS"/>
              </a:rPr>
              <a:t>, then it means that, </a:t>
            </a:r>
            <a:endParaRPr sz="1600">
              <a:latin typeface="Comic Sans MS"/>
              <a:ea typeface="Comic Sans MS"/>
              <a:cs typeface="Comic Sans MS"/>
              <a:sym typeface="Comic Sans MS"/>
            </a:endParaRPr>
          </a:p>
          <a:p>
            <a:pPr marL="457200" lvl="0" indent="-330200" algn="just" rtl="0">
              <a:spcBef>
                <a:spcPts val="1600"/>
              </a:spcBef>
              <a:spcAft>
                <a:spcPts val="0"/>
              </a:spcAft>
              <a:buSzPts val="1600"/>
              <a:buFont typeface="Comic Sans MS"/>
              <a:buChar char="-"/>
            </a:pPr>
            <a:r>
              <a:rPr lang="en-GB" sz="1600">
                <a:latin typeface="Comic Sans MS"/>
                <a:ea typeface="Comic Sans MS"/>
                <a:cs typeface="Comic Sans MS"/>
                <a:sym typeface="Comic Sans MS"/>
              </a:rPr>
              <a:t>For a unit change in x</a:t>
            </a:r>
            <a:r>
              <a:rPr lang="en-GB" sz="1600" baseline="-25000">
                <a:latin typeface="Comic Sans MS"/>
                <a:ea typeface="Comic Sans MS"/>
                <a:cs typeface="Comic Sans MS"/>
                <a:sym typeface="Comic Sans MS"/>
              </a:rPr>
              <a:t>1</a:t>
            </a:r>
            <a:r>
              <a:rPr lang="en-GB" sz="1600">
                <a:latin typeface="Comic Sans MS"/>
                <a:ea typeface="Comic Sans MS"/>
                <a:cs typeface="Comic Sans MS"/>
                <a:sym typeface="Comic Sans MS"/>
              </a:rPr>
              <a:t> variable, y will change by b</a:t>
            </a:r>
            <a:r>
              <a:rPr lang="en-GB" sz="1600" baseline="-25000">
                <a:latin typeface="Comic Sans MS"/>
                <a:ea typeface="Comic Sans MS"/>
                <a:cs typeface="Comic Sans MS"/>
                <a:sym typeface="Comic Sans MS"/>
              </a:rPr>
              <a:t>1</a:t>
            </a:r>
            <a:r>
              <a:rPr lang="en-GB" sz="1600">
                <a:latin typeface="Comic Sans MS"/>
                <a:ea typeface="Comic Sans MS"/>
                <a:cs typeface="Comic Sans MS"/>
                <a:sym typeface="Comic Sans MS"/>
              </a:rPr>
              <a:t> units, </a:t>
            </a:r>
            <a:r>
              <a:rPr lang="en-GB" sz="1600" b="1">
                <a:latin typeface="Comic Sans MS"/>
                <a:ea typeface="Comic Sans MS"/>
                <a:cs typeface="Comic Sans MS"/>
                <a:sym typeface="Comic Sans MS"/>
              </a:rPr>
              <a:t>holding x</a:t>
            </a:r>
            <a:r>
              <a:rPr lang="en-GB" sz="1600" b="1" baseline="-25000">
                <a:latin typeface="Comic Sans MS"/>
                <a:ea typeface="Comic Sans MS"/>
                <a:cs typeface="Comic Sans MS"/>
                <a:sym typeface="Comic Sans MS"/>
              </a:rPr>
              <a:t>2</a:t>
            </a:r>
            <a:r>
              <a:rPr lang="en-GB" sz="1600" b="1">
                <a:latin typeface="Comic Sans MS"/>
                <a:ea typeface="Comic Sans MS"/>
                <a:cs typeface="Comic Sans MS"/>
                <a:sym typeface="Comic Sans MS"/>
              </a:rPr>
              <a:t> constant</a:t>
            </a:r>
            <a:r>
              <a:rPr lang="en-GB" sz="1600">
                <a:latin typeface="Comic Sans MS"/>
                <a:ea typeface="Comic Sans MS"/>
                <a:cs typeface="Comic Sans MS"/>
                <a:sym typeface="Comic Sans MS"/>
              </a:rPr>
              <a:t>.</a:t>
            </a:r>
            <a:endParaRPr sz="1600">
              <a:latin typeface="Comic Sans MS"/>
              <a:ea typeface="Comic Sans MS"/>
              <a:cs typeface="Comic Sans MS"/>
              <a:sym typeface="Comic Sans MS"/>
            </a:endParaRPr>
          </a:p>
          <a:p>
            <a:pPr marL="457200" lvl="0" indent="-330200" algn="just" rtl="0">
              <a:spcBef>
                <a:spcPts val="0"/>
              </a:spcBef>
              <a:spcAft>
                <a:spcPts val="0"/>
              </a:spcAft>
              <a:buSzPts val="1600"/>
              <a:buFont typeface="Comic Sans MS"/>
              <a:buChar char="-"/>
            </a:pPr>
            <a:r>
              <a:rPr lang="en-GB" sz="1600">
                <a:latin typeface="Comic Sans MS"/>
                <a:ea typeface="Comic Sans MS"/>
                <a:cs typeface="Comic Sans MS"/>
                <a:sym typeface="Comic Sans MS"/>
              </a:rPr>
              <a:t>For a unit change in x</a:t>
            </a:r>
            <a:r>
              <a:rPr lang="en-GB" sz="1600" baseline="-25000">
                <a:latin typeface="Comic Sans MS"/>
                <a:ea typeface="Comic Sans MS"/>
                <a:cs typeface="Comic Sans MS"/>
                <a:sym typeface="Comic Sans MS"/>
              </a:rPr>
              <a:t>2</a:t>
            </a:r>
            <a:r>
              <a:rPr lang="en-GB" sz="1600">
                <a:latin typeface="Comic Sans MS"/>
                <a:ea typeface="Comic Sans MS"/>
                <a:cs typeface="Comic Sans MS"/>
                <a:sym typeface="Comic Sans MS"/>
              </a:rPr>
              <a:t> variable, y will change by b</a:t>
            </a:r>
            <a:r>
              <a:rPr lang="en-GB" sz="1600" baseline="-25000">
                <a:latin typeface="Comic Sans MS"/>
                <a:ea typeface="Comic Sans MS"/>
                <a:cs typeface="Comic Sans MS"/>
                <a:sym typeface="Comic Sans MS"/>
              </a:rPr>
              <a:t>2</a:t>
            </a:r>
            <a:r>
              <a:rPr lang="en-GB" sz="1600">
                <a:latin typeface="Comic Sans MS"/>
                <a:ea typeface="Comic Sans MS"/>
                <a:cs typeface="Comic Sans MS"/>
                <a:sym typeface="Comic Sans MS"/>
              </a:rPr>
              <a:t> units, </a:t>
            </a:r>
            <a:r>
              <a:rPr lang="en-GB" sz="1600" b="1">
                <a:latin typeface="Comic Sans MS"/>
                <a:ea typeface="Comic Sans MS"/>
                <a:cs typeface="Comic Sans MS"/>
                <a:sym typeface="Comic Sans MS"/>
              </a:rPr>
              <a:t>holding x</a:t>
            </a:r>
            <a:r>
              <a:rPr lang="en-GB" sz="1600" b="1" baseline="-25000">
                <a:latin typeface="Comic Sans MS"/>
                <a:ea typeface="Comic Sans MS"/>
                <a:cs typeface="Comic Sans MS"/>
                <a:sym typeface="Comic Sans MS"/>
              </a:rPr>
              <a:t>1</a:t>
            </a:r>
            <a:r>
              <a:rPr lang="en-GB" sz="1600" b="1">
                <a:latin typeface="Comic Sans MS"/>
                <a:ea typeface="Comic Sans MS"/>
                <a:cs typeface="Comic Sans MS"/>
                <a:sym typeface="Comic Sans MS"/>
              </a:rPr>
              <a:t> constant</a:t>
            </a:r>
            <a:r>
              <a:rPr lang="en-GB" sz="1600">
                <a:latin typeface="Comic Sans MS"/>
                <a:ea typeface="Comic Sans MS"/>
                <a:cs typeface="Comic Sans MS"/>
                <a:sym typeface="Comic Sans MS"/>
              </a:rPr>
              <a:t>.</a:t>
            </a:r>
            <a:endParaRPr sz="1600">
              <a:latin typeface="Comic Sans MS"/>
              <a:ea typeface="Comic Sans MS"/>
              <a:cs typeface="Comic Sans MS"/>
              <a:sym typeface="Comic Sans MS"/>
            </a:endParaRPr>
          </a:p>
          <a:p>
            <a:pPr marL="457200" lvl="0" indent="-330200" algn="just" rtl="0">
              <a:spcBef>
                <a:spcPts val="0"/>
              </a:spcBef>
              <a:spcAft>
                <a:spcPts val="0"/>
              </a:spcAft>
              <a:buSzPts val="1600"/>
              <a:buFont typeface="Comic Sans MS"/>
              <a:buChar char="-"/>
            </a:pPr>
            <a:r>
              <a:rPr lang="en-GB" sz="1600">
                <a:latin typeface="Comic Sans MS"/>
                <a:ea typeface="Comic Sans MS"/>
                <a:cs typeface="Comic Sans MS"/>
                <a:sym typeface="Comic Sans MS"/>
              </a:rPr>
              <a:t>When </a:t>
            </a:r>
            <a:r>
              <a:rPr lang="en-GB" sz="1600" b="1">
                <a:latin typeface="Comic Sans MS"/>
                <a:ea typeface="Comic Sans MS"/>
                <a:cs typeface="Comic Sans MS"/>
                <a:sym typeface="Comic Sans MS"/>
              </a:rPr>
              <a:t>both x</a:t>
            </a:r>
            <a:r>
              <a:rPr lang="en-GB" sz="1600" b="1" baseline="-25000">
                <a:latin typeface="Comic Sans MS"/>
                <a:ea typeface="Comic Sans MS"/>
                <a:cs typeface="Comic Sans MS"/>
                <a:sym typeface="Comic Sans MS"/>
              </a:rPr>
              <a:t>1</a:t>
            </a:r>
            <a:r>
              <a:rPr lang="en-GB" sz="1600" b="1">
                <a:latin typeface="Comic Sans MS"/>
                <a:ea typeface="Comic Sans MS"/>
                <a:cs typeface="Comic Sans MS"/>
                <a:sym typeface="Comic Sans MS"/>
              </a:rPr>
              <a:t> and x</a:t>
            </a:r>
            <a:r>
              <a:rPr lang="en-GB" sz="1600" b="1" baseline="-25000">
                <a:latin typeface="Comic Sans MS"/>
                <a:ea typeface="Comic Sans MS"/>
                <a:cs typeface="Comic Sans MS"/>
                <a:sym typeface="Comic Sans MS"/>
              </a:rPr>
              <a:t>2</a:t>
            </a:r>
            <a:r>
              <a:rPr lang="en-GB" sz="1600" b="1">
                <a:latin typeface="Comic Sans MS"/>
                <a:ea typeface="Comic Sans MS"/>
                <a:cs typeface="Comic Sans MS"/>
                <a:sym typeface="Comic Sans MS"/>
              </a:rPr>
              <a:t> are zero</a:t>
            </a:r>
            <a:r>
              <a:rPr lang="en-GB" sz="1600">
                <a:latin typeface="Comic Sans MS"/>
                <a:ea typeface="Comic Sans MS"/>
                <a:cs typeface="Comic Sans MS"/>
                <a:sym typeface="Comic Sans MS"/>
              </a:rPr>
              <a:t>, then the y value will be b</a:t>
            </a:r>
            <a:r>
              <a:rPr lang="en-GB" sz="1600" baseline="-25000">
                <a:latin typeface="Comic Sans MS"/>
                <a:ea typeface="Comic Sans MS"/>
                <a:cs typeface="Comic Sans MS"/>
                <a:sym typeface="Comic Sans MS"/>
              </a:rPr>
              <a:t>0</a:t>
            </a:r>
            <a:r>
              <a:rPr lang="en-GB" sz="1600">
                <a:latin typeface="Comic Sans MS"/>
                <a:ea typeface="Comic Sans MS"/>
                <a:cs typeface="Comic Sans MS"/>
                <a:sym typeface="Comic Sans MS"/>
              </a:rPr>
              <a:t>. Intercept value often turns out to be ‘non-physical’ as x</a:t>
            </a:r>
            <a:r>
              <a:rPr lang="en-GB" sz="1600" baseline="-25000">
                <a:latin typeface="Comic Sans MS"/>
                <a:ea typeface="Comic Sans MS"/>
                <a:cs typeface="Comic Sans MS"/>
                <a:sym typeface="Comic Sans MS"/>
              </a:rPr>
              <a:t>1</a:t>
            </a:r>
            <a:r>
              <a:rPr lang="en-GB" sz="1600">
                <a:latin typeface="Comic Sans MS"/>
                <a:ea typeface="Comic Sans MS"/>
                <a:cs typeface="Comic Sans MS"/>
                <a:sym typeface="Comic Sans MS"/>
              </a:rPr>
              <a:t>, x</a:t>
            </a:r>
            <a:r>
              <a:rPr lang="en-GB" sz="1600" baseline="-25000">
                <a:latin typeface="Comic Sans MS"/>
                <a:ea typeface="Comic Sans MS"/>
                <a:cs typeface="Comic Sans MS"/>
                <a:sym typeface="Comic Sans MS"/>
              </a:rPr>
              <a:t>2</a:t>
            </a:r>
            <a:r>
              <a:rPr lang="en-GB" sz="1600">
                <a:latin typeface="Comic Sans MS"/>
                <a:ea typeface="Comic Sans MS"/>
                <a:cs typeface="Comic Sans MS"/>
                <a:sym typeface="Comic Sans MS"/>
              </a:rPr>
              <a:t> may never to go zero in a real life situation.</a:t>
            </a:r>
            <a:endParaRPr sz="1600">
              <a:latin typeface="Comic Sans MS"/>
              <a:ea typeface="Comic Sans MS"/>
              <a:cs typeface="Comic Sans MS"/>
              <a:sym typeface="Comic Sans MS"/>
            </a:endParaRPr>
          </a:p>
          <a:p>
            <a:pPr marL="0" lvl="0" indent="0" algn="just" rtl="0">
              <a:spcBef>
                <a:spcPts val="1600"/>
              </a:spcBef>
              <a:spcAft>
                <a:spcPts val="0"/>
              </a:spcAft>
              <a:buNone/>
            </a:pPr>
            <a:r>
              <a:rPr lang="en-GB" sz="1600">
                <a:latin typeface="Comic Sans MS"/>
                <a:ea typeface="Comic Sans MS"/>
                <a:cs typeface="Comic Sans MS"/>
                <a:sym typeface="Comic Sans MS"/>
              </a:rPr>
              <a:t>Note, the emphasis on holding x</a:t>
            </a:r>
            <a:r>
              <a:rPr lang="en-GB" sz="1600" baseline="-25000">
                <a:latin typeface="Comic Sans MS"/>
                <a:ea typeface="Comic Sans MS"/>
                <a:cs typeface="Comic Sans MS"/>
                <a:sym typeface="Comic Sans MS"/>
              </a:rPr>
              <a:t>1</a:t>
            </a:r>
            <a:r>
              <a:rPr lang="en-GB" sz="1600">
                <a:latin typeface="Comic Sans MS"/>
                <a:ea typeface="Comic Sans MS"/>
                <a:cs typeface="Comic Sans MS"/>
                <a:sym typeface="Comic Sans MS"/>
              </a:rPr>
              <a:t> or x</a:t>
            </a:r>
            <a:r>
              <a:rPr lang="en-GB" sz="1600" baseline="-25000">
                <a:latin typeface="Comic Sans MS"/>
                <a:ea typeface="Comic Sans MS"/>
                <a:cs typeface="Comic Sans MS"/>
                <a:sym typeface="Comic Sans MS"/>
              </a:rPr>
              <a:t>2</a:t>
            </a:r>
            <a:r>
              <a:rPr lang="en-GB" sz="1600">
                <a:latin typeface="Comic Sans MS"/>
                <a:ea typeface="Comic Sans MS"/>
                <a:cs typeface="Comic Sans MS"/>
                <a:sym typeface="Comic Sans MS"/>
              </a:rPr>
              <a:t> constant. This is called marginality. The interpretation of b</a:t>
            </a:r>
            <a:r>
              <a:rPr lang="en-GB" sz="1600" baseline="-25000">
                <a:latin typeface="Comic Sans MS"/>
                <a:ea typeface="Comic Sans MS"/>
                <a:cs typeface="Comic Sans MS"/>
                <a:sym typeface="Comic Sans MS"/>
              </a:rPr>
              <a:t>1</a:t>
            </a:r>
            <a:r>
              <a:rPr lang="en-GB" sz="1600">
                <a:latin typeface="Comic Sans MS"/>
                <a:ea typeface="Comic Sans MS"/>
                <a:cs typeface="Comic Sans MS"/>
                <a:sym typeface="Comic Sans MS"/>
              </a:rPr>
              <a:t> is marginal on the fact that x</a:t>
            </a:r>
            <a:r>
              <a:rPr lang="en-GB" sz="1600" baseline="-25000">
                <a:latin typeface="Comic Sans MS"/>
                <a:ea typeface="Comic Sans MS"/>
                <a:cs typeface="Comic Sans MS"/>
                <a:sym typeface="Comic Sans MS"/>
              </a:rPr>
              <a:t>2</a:t>
            </a:r>
            <a:r>
              <a:rPr lang="en-GB" sz="1600">
                <a:latin typeface="Comic Sans MS"/>
                <a:ea typeface="Comic Sans MS"/>
                <a:cs typeface="Comic Sans MS"/>
                <a:sym typeface="Comic Sans MS"/>
              </a:rPr>
              <a:t> is held constant.</a:t>
            </a:r>
            <a:endParaRPr sz="1600">
              <a:latin typeface="Comic Sans MS"/>
              <a:ea typeface="Comic Sans MS"/>
              <a:cs typeface="Comic Sans MS"/>
              <a:sym typeface="Comic Sans MS"/>
            </a:endParaRPr>
          </a:p>
          <a:p>
            <a:pPr marL="0" lvl="0" indent="0" algn="just" rtl="0">
              <a:spcBef>
                <a:spcPts val="1600"/>
              </a:spcBef>
              <a:spcAft>
                <a:spcPts val="0"/>
              </a:spcAft>
              <a:buNone/>
            </a:pPr>
            <a:r>
              <a:rPr lang="en-GB" sz="1600">
                <a:latin typeface="Comic Sans MS"/>
                <a:ea typeface="Comic Sans MS"/>
                <a:cs typeface="Comic Sans MS"/>
                <a:sym typeface="Comic Sans MS"/>
              </a:rPr>
              <a:t>Clearly, the </a:t>
            </a:r>
            <a:r>
              <a:rPr lang="en-GB" sz="1600">
                <a:solidFill>
                  <a:srgbClr val="0000FF"/>
                </a:solidFill>
                <a:latin typeface="Comic Sans MS"/>
                <a:ea typeface="Comic Sans MS"/>
                <a:cs typeface="Comic Sans MS"/>
                <a:sym typeface="Comic Sans MS"/>
              </a:rPr>
              <a:t>sign of the coefficient denote the direction of the relationship</a:t>
            </a:r>
            <a:r>
              <a:rPr lang="en-GB" sz="1600">
                <a:latin typeface="Comic Sans MS"/>
                <a:ea typeface="Comic Sans MS"/>
                <a:cs typeface="Comic Sans MS"/>
                <a:sym typeface="Comic Sans MS"/>
              </a:rPr>
              <a:t>. A positive sign means changing by 1 unit increases the response by a positive amount and vice versa.</a:t>
            </a:r>
            <a:endParaRPr sz="1600">
              <a:latin typeface="Comic Sans MS"/>
              <a:ea typeface="Comic Sans MS"/>
              <a:cs typeface="Comic Sans MS"/>
              <a:sym typeface="Comic Sans MS"/>
            </a:endParaRPr>
          </a:p>
          <a:p>
            <a:pPr marL="0" lvl="0" indent="0" algn="just" rtl="0">
              <a:spcBef>
                <a:spcPts val="1600"/>
              </a:spcBef>
              <a:spcAft>
                <a:spcPts val="1600"/>
              </a:spcAft>
              <a:buNone/>
            </a:pPr>
            <a:endParaRPr sz="1600">
              <a:latin typeface="Comic Sans MS"/>
              <a:ea typeface="Comic Sans MS"/>
              <a:cs typeface="Comic Sans MS"/>
              <a:sym typeface="Comic Sans MS"/>
            </a:endParaRPr>
          </a:p>
        </p:txBody>
      </p:sp>
    </p:spTree>
    <p:extLst>
      <p:ext uri="{BB962C8B-B14F-4D97-AF65-F5344CB8AC3E}">
        <p14:creationId xmlns:p14="http://schemas.microsoft.com/office/powerpoint/2010/main" val="17533287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2"/>
          <p:cNvSpPr txBox="1">
            <a:spLocks noGrp="1"/>
          </p:cNvSpPr>
          <p:nvPr>
            <p:ph type="title"/>
          </p:nvPr>
        </p:nvSpPr>
        <p:spPr>
          <a:xfrm>
            <a:off x="311700" y="3737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Let’s do some hands-on coding...</a:t>
            </a:r>
            <a:endParaRPr/>
          </a:p>
        </p:txBody>
      </p:sp>
      <p:sp>
        <p:nvSpPr>
          <p:cNvPr id="131" name="Google Shape;131;p22"/>
          <p:cNvSpPr txBox="1">
            <a:spLocks noGrp="1"/>
          </p:cNvSpPr>
          <p:nvPr>
            <p:ph type="body" idx="1"/>
          </p:nvPr>
        </p:nvSpPr>
        <p:spPr>
          <a:xfrm>
            <a:off x="311700" y="1030250"/>
            <a:ext cx="8520600" cy="36141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Font typeface="Comic Sans MS"/>
              <a:buChar char="❏"/>
            </a:pPr>
            <a:r>
              <a:rPr lang="en-GB" sz="1600">
                <a:latin typeface="Comic Sans MS"/>
                <a:ea typeface="Comic Sans MS"/>
                <a:cs typeface="Comic Sans MS"/>
                <a:sym typeface="Comic Sans MS"/>
              </a:rPr>
              <a:t>As we saw, machine learning focused libraries like Scikit-learn is not equipped to do all these statistical analyses.</a:t>
            </a:r>
            <a:endParaRPr sz="1600">
              <a:latin typeface="Comic Sans MS"/>
              <a:ea typeface="Comic Sans MS"/>
              <a:cs typeface="Comic Sans MS"/>
              <a:sym typeface="Comic Sans MS"/>
            </a:endParaRPr>
          </a:p>
          <a:p>
            <a:pPr marL="457200" lvl="0" indent="-330200" algn="l" rtl="0">
              <a:spcBef>
                <a:spcPts val="1000"/>
              </a:spcBef>
              <a:spcAft>
                <a:spcPts val="0"/>
              </a:spcAft>
              <a:buSzPts val="1600"/>
              <a:buFont typeface="Comic Sans MS"/>
              <a:buChar char="❏"/>
            </a:pPr>
            <a:r>
              <a:rPr lang="en-GB" sz="1600">
                <a:latin typeface="Comic Sans MS"/>
                <a:ea typeface="Comic Sans MS"/>
                <a:cs typeface="Comic Sans MS"/>
                <a:sym typeface="Comic Sans MS"/>
              </a:rPr>
              <a:t>But, we already know the basic mechanics of statistical estimation. We can use packages like </a:t>
            </a:r>
            <a:r>
              <a:rPr lang="en-GB" sz="1600" b="1">
                <a:solidFill>
                  <a:srgbClr val="0000FF"/>
                </a:solidFill>
                <a:latin typeface="Consolas"/>
                <a:ea typeface="Consolas"/>
                <a:cs typeface="Consolas"/>
                <a:sym typeface="Consolas"/>
              </a:rPr>
              <a:t>Scipy</a:t>
            </a:r>
            <a:r>
              <a:rPr lang="en-GB" sz="1600">
                <a:latin typeface="Comic Sans MS"/>
                <a:ea typeface="Comic Sans MS"/>
                <a:cs typeface="Comic Sans MS"/>
                <a:sym typeface="Comic Sans MS"/>
              </a:rPr>
              <a:t> and </a:t>
            </a:r>
            <a:r>
              <a:rPr lang="en-GB" sz="1600" b="1">
                <a:solidFill>
                  <a:srgbClr val="0000FF"/>
                </a:solidFill>
                <a:latin typeface="Consolas"/>
                <a:ea typeface="Consolas"/>
                <a:cs typeface="Consolas"/>
                <a:sym typeface="Consolas"/>
              </a:rPr>
              <a:t>Numpy</a:t>
            </a:r>
            <a:r>
              <a:rPr lang="en-GB" sz="1600">
                <a:latin typeface="Comic Sans MS"/>
                <a:ea typeface="Comic Sans MS"/>
                <a:cs typeface="Comic Sans MS"/>
                <a:sym typeface="Comic Sans MS"/>
              </a:rPr>
              <a:t> to do the analysis ourselves.</a:t>
            </a:r>
            <a:endParaRPr sz="1600">
              <a:latin typeface="Comic Sans MS"/>
              <a:ea typeface="Comic Sans MS"/>
              <a:cs typeface="Comic Sans MS"/>
              <a:sym typeface="Comic Sans MS"/>
            </a:endParaRPr>
          </a:p>
          <a:p>
            <a:pPr marL="457200" lvl="0" indent="-330200" algn="l" rtl="0">
              <a:spcBef>
                <a:spcPts val="1000"/>
              </a:spcBef>
              <a:spcAft>
                <a:spcPts val="0"/>
              </a:spcAft>
              <a:buSzPts val="1600"/>
              <a:buFont typeface="Comic Sans MS"/>
              <a:buChar char="❏"/>
            </a:pPr>
            <a:r>
              <a:rPr lang="en-GB" sz="1600">
                <a:latin typeface="Comic Sans MS"/>
                <a:ea typeface="Comic Sans MS"/>
                <a:cs typeface="Comic Sans MS"/>
                <a:sym typeface="Comic Sans MS"/>
              </a:rPr>
              <a:t>If you have used </a:t>
            </a:r>
            <a:r>
              <a:rPr lang="en-GB" sz="1600" b="1">
                <a:latin typeface="Consolas"/>
                <a:ea typeface="Consolas"/>
                <a:cs typeface="Consolas"/>
                <a:sym typeface="Consolas"/>
              </a:rPr>
              <a:t>R</a:t>
            </a:r>
            <a:r>
              <a:rPr lang="en-GB" sz="1600">
                <a:latin typeface="Comic Sans MS"/>
                <a:ea typeface="Comic Sans MS"/>
                <a:cs typeface="Comic Sans MS"/>
                <a:sym typeface="Comic Sans MS"/>
              </a:rPr>
              <a:t>, </a:t>
            </a:r>
            <a:r>
              <a:rPr lang="en-GB" sz="1600" b="1">
                <a:latin typeface="Consolas"/>
                <a:ea typeface="Consolas"/>
                <a:cs typeface="Consolas"/>
                <a:sym typeface="Consolas"/>
              </a:rPr>
              <a:t>SAS</a:t>
            </a:r>
            <a:r>
              <a:rPr lang="en-GB" sz="1600">
                <a:latin typeface="Comic Sans MS"/>
                <a:ea typeface="Comic Sans MS"/>
                <a:cs typeface="Comic Sans MS"/>
                <a:sym typeface="Comic Sans MS"/>
              </a:rPr>
              <a:t>, </a:t>
            </a:r>
            <a:r>
              <a:rPr lang="en-GB" sz="1600" b="1">
                <a:latin typeface="Consolas"/>
                <a:ea typeface="Consolas"/>
                <a:cs typeface="Consolas"/>
                <a:sym typeface="Consolas"/>
              </a:rPr>
              <a:t>JMP</a:t>
            </a:r>
            <a:r>
              <a:rPr lang="en-GB" sz="1600">
                <a:latin typeface="Comic Sans MS"/>
                <a:ea typeface="Comic Sans MS"/>
                <a:cs typeface="Comic Sans MS"/>
                <a:sym typeface="Comic Sans MS"/>
              </a:rPr>
              <a:t>, or </a:t>
            </a:r>
            <a:r>
              <a:rPr lang="en-GB" sz="1600" b="1">
                <a:latin typeface="Consolas"/>
                <a:ea typeface="Consolas"/>
                <a:cs typeface="Consolas"/>
                <a:sym typeface="Consolas"/>
              </a:rPr>
              <a:t>SPSS</a:t>
            </a:r>
            <a:r>
              <a:rPr lang="en-GB" sz="1600">
                <a:latin typeface="Comic Sans MS"/>
                <a:ea typeface="Comic Sans MS"/>
                <a:cs typeface="Comic Sans MS"/>
                <a:sym typeface="Comic Sans MS"/>
              </a:rPr>
              <a:t>, then you already know what to do!</a:t>
            </a:r>
            <a:endParaRPr sz="1600">
              <a:latin typeface="Comic Sans MS"/>
              <a:ea typeface="Comic Sans MS"/>
              <a:cs typeface="Comic Sans MS"/>
              <a:sym typeface="Comic Sans MS"/>
            </a:endParaRPr>
          </a:p>
          <a:p>
            <a:pPr marL="457200" lvl="0" indent="-330200" algn="l" rtl="0">
              <a:spcBef>
                <a:spcPts val="1000"/>
              </a:spcBef>
              <a:spcAft>
                <a:spcPts val="0"/>
              </a:spcAft>
              <a:buSzPts val="1600"/>
              <a:buFont typeface="Comic Sans MS"/>
              <a:buChar char="❏"/>
            </a:pPr>
            <a:r>
              <a:rPr lang="en-GB" sz="1600">
                <a:latin typeface="Comic Sans MS"/>
                <a:ea typeface="Comic Sans MS"/>
                <a:cs typeface="Comic Sans MS"/>
                <a:sym typeface="Comic Sans MS"/>
              </a:rPr>
              <a:t>There is even a better package in Python called </a:t>
            </a:r>
            <a:r>
              <a:rPr lang="en-GB" sz="1600" b="1">
                <a:solidFill>
                  <a:srgbClr val="0000FF"/>
                </a:solidFill>
                <a:latin typeface="Consolas"/>
                <a:ea typeface="Consolas"/>
                <a:cs typeface="Consolas"/>
                <a:sym typeface="Consolas"/>
              </a:rPr>
              <a:t>Statsmodels</a:t>
            </a:r>
            <a:r>
              <a:rPr lang="en-GB" sz="1600">
                <a:latin typeface="Comic Sans MS"/>
                <a:ea typeface="Comic Sans MS"/>
                <a:cs typeface="Comic Sans MS"/>
                <a:sym typeface="Comic Sans MS"/>
              </a:rPr>
              <a:t>, which has a similar flavor as the functions in the language R.</a:t>
            </a:r>
            <a:endParaRPr sz="1600">
              <a:latin typeface="Comic Sans MS"/>
              <a:ea typeface="Comic Sans MS"/>
              <a:cs typeface="Comic Sans MS"/>
              <a:sym typeface="Comic Sans MS"/>
            </a:endParaRPr>
          </a:p>
          <a:p>
            <a:pPr marL="457200" lvl="0" indent="-330200" algn="l" rtl="0">
              <a:spcBef>
                <a:spcPts val="1000"/>
              </a:spcBef>
              <a:spcAft>
                <a:spcPts val="1000"/>
              </a:spcAft>
              <a:buSzPts val="1600"/>
              <a:buFont typeface="Comic Sans MS"/>
              <a:buChar char="❏"/>
            </a:pPr>
            <a:r>
              <a:rPr lang="en-GB" sz="1600">
                <a:latin typeface="Comic Sans MS"/>
                <a:ea typeface="Comic Sans MS"/>
                <a:cs typeface="Comic Sans MS"/>
                <a:sym typeface="Comic Sans MS"/>
              </a:rPr>
              <a:t>I have created a Python package called </a:t>
            </a:r>
            <a:r>
              <a:rPr lang="en-GB" sz="1600" b="1">
                <a:solidFill>
                  <a:srgbClr val="0000FF"/>
                </a:solidFill>
                <a:latin typeface="Consolas"/>
                <a:ea typeface="Consolas"/>
                <a:cs typeface="Consolas"/>
                <a:sym typeface="Consolas"/>
              </a:rPr>
              <a:t>MLR</a:t>
            </a:r>
            <a:r>
              <a:rPr lang="en-GB" sz="1600">
                <a:latin typeface="Comic Sans MS"/>
                <a:ea typeface="Comic Sans MS"/>
                <a:cs typeface="Comic Sans MS"/>
                <a:sym typeface="Comic Sans MS"/>
              </a:rPr>
              <a:t>, which combines scikit-learn like API but also offers statistical analysis capabilities. We will see this package in action in the Jupyter notebook. </a:t>
            </a:r>
            <a:endParaRPr sz="1600">
              <a:latin typeface="Comic Sans MS"/>
              <a:ea typeface="Comic Sans MS"/>
              <a:cs typeface="Comic Sans MS"/>
              <a:sym typeface="Comic Sans MS"/>
            </a:endParaRPr>
          </a:p>
        </p:txBody>
      </p:sp>
    </p:spTree>
    <p:extLst>
      <p:ext uri="{BB962C8B-B14F-4D97-AF65-F5344CB8AC3E}">
        <p14:creationId xmlns:p14="http://schemas.microsoft.com/office/powerpoint/2010/main" val="3530296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311700" y="1146575"/>
            <a:ext cx="8657100" cy="16503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5200"/>
              <a:t>Logistic regression with prediction and inference</a:t>
            </a:r>
            <a:endParaRPr sz="5200">
              <a:solidFill>
                <a:srgbClr val="000000"/>
              </a:solidFill>
            </a:endParaRPr>
          </a:p>
        </p:txBody>
      </p:sp>
      <p:sp>
        <p:nvSpPr>
          <p:cNvPr id="55" name="Google Shape;55;p13"/>
          <p:cNvSpPr txBox="1"/>
          <p:nvPr/>
        </p:nvSpPr>
        <p:spPr>
          <a:xfrm>
            <a:off x="311700" y="3230600"/>
            <a:ext cx="8520600" cy="102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800">
                <a:solidFill>
                  <a:srgbClr val="595959"/>
                </a:solidFill>
              </a:rPr>
              <a:t>Dr. Tirthajyoti Sarkar</a:t>
            </a:r>
            <a:endParaRPr sz="2800">
              <a:solidFill>
                <a:srgbClr val="595959"/>
              </a:solidFill>
            </a:endParaRPr>
          </a:p>
          <a:p>
            <a:pPr marL="0" lvl="0" indent="0" algn="ctr" rtl="0">
              <a:spcBef>
                <a:spcPts val="0"/>
              </a:spcBef>
              <a:spcAft>
                <a:spcPts val="0"/>
              </a:spcAft>
              <a:buNone/>
            </a:pPr>
            <a:r>
              <a:rPr lang="en-GB" sz="2800">
                <a:solidFill>
                  <a:srgbClr val="595959"/>
                </a:solidFill>
              </a:rPr>
              <a:t>August 31st, 2019</a:t>
            </a:r>
            <a:endParaRPr sz="2800">
              <a:solidFill>
                <a:srgbClr val="595959"/>
              </a:solidFill>
            </a:endParaRPr>
          </a:p>
        </p:txBody>
      </p:sp>
    </p:spTree>
    <p:extLst>
      <p:ext uri="{BB962C8B-B14F-4D97-AF65-F5344CB8AC3E}">
        <p14:creationId xmlns:p14="http://schemas.microsoft.com/office/powerpoint/2010/main" val="2866771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Linear regression as a ML problem</a:t>
            </a:r>
            <a:endParaRPr/>
          </a:p>
        </p:txBody>
      </p:sp>
      <p:sp>
        <p:nvSpPr>
          <p:cNvPr id="61" name="Google Shape;61;p14"/>
          <p:cNvSpPr/>
          <p:nvPr/>
        </p:nvSpPr>
        <p:spPr>
          <a:xfrm>
            <a:off x="3411300" y="2141050"/>
            <a:ext cx="2169000" cy="15243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a:latin typeface="Comic Sans MS"/>
                <a:ea typeface="Comic Sans MS"/>
                <a:cs typeface="Comic Sans MS"/>
                <a:sym typeface="Comic Sans MS"/>
              </a:rPr>
              <a:t>Linear regression</a:t>
            </a:r>
            <a:endParaRPr sz="2400">
              <a:latin typeface="Comic Sans MS"/>
              <a:ea typeface="Comic Sans MS"/>
              <a:cs typeface="Comic Sans MS"/>
              <a:sym typeface="Comic Sans MS"/>
            </a:endParaRPr>
          </a:p>
        </p:txBody>
      </p:sp>
      <p:pic>
        <p:nvPicPr>
          <p:cNvPr id="62" name="Google Shape;62;p14"/>
          <p:cNvPicPr preferRelativeResize="0"/>
          <p:nvPr/>
        </p:nvPicPr>
        <p:blipFill>
          <a:blip r:embed="rId3">
            <a:alphaModFix/>
          </a:blip>
          <a:stretch>
            <a:fillRect/>
          </a:stretch>
        </p:blipFill>
        <p:spPr>
          <a:xfrm>
            <a:off x="614150" y="2011150"/>
            <a:ext cx="1784100" cy="1784100"/>
          </a:xfrm>
          <a:prstGeom prst="rect">
            <a:avLst/>
          </a:prstGeom>
          <a:noFill/>
          <a:ln>
            <a:noFill/>
          </a:ln>
        </p:spPr>
      </p:pic>
      <p:sp>
        <p:nvSpPr>
          <p:cNvPr id="63" name="Google Shape;63;p14"/>
          <p:cNvSpPr/>
          <p:nvPr/>
        </p:nvSpPr>
        <p:spPr>
          <a:xfrm>
            <a:off x="2168500" y="2569575"/>
            <a:ext cx="1209300" cy="750600"/>
          </a:xfrm>
          <a:prstGeom prst="rightArrow">
            <a:avLst>
              <a:gd name="adj1" fmla="val 50000"/>
              <a:gd name="adj2" fmla="val 50000"/>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4"/>
          <p:cNvSpPr/>
          <p:nvPr/>
        </p:nvSpPr>
        <p:spPr>
          <a:xfrm>
            <a:off x="5393100" y="2527900"/>
            <a:ext cx="1209300" cy="750600"/>
          </a:xfrm>
          <a:prstGeom prst="rightArrow">
            <a:avLst>
              <a:gd name="adj1" fmla="val 50000"/>
              <a:gd name="adj2" fmla="val 50000"/>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p:cNvSpPr txBox="1"/>
          <p:nvPr/>
        </p:nvSpPr>
        <p:spPr>
          <a:xfrm>
            <a:off x="1519900" y="4095050"/>
            <a:ext cx="5822100" cy="831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800">
                <a:latin typeface="Comic Sans MS"/>
                <a:ea typeface="Comic Sans MS"/>
                <a:cs typeface="Comic Sans MS"/>
                <a:sym typeface="Comic Sans MS"/>
              </a:rPr>
              <a:t>Linear regression is used almost as a black box. The most important methods are ‘</a:t>
            </a:r>
            <a:r>
              <a:rPr lang="en-GB" sz="1800" b="1">
                <a:latin typeface="Comic Sans MS"/>
                <a:ea typeface="Comic Sans MS"/>
                <a:cs typeface="Comic Sans MS"/>
                <a:sym typeface="Comic Sans MS"/>
              </a:rPr>
              <a:t>fit</a:t>
            </a:r>
            <a:r>
              <a:rPr lang="en-GB" sz="1800">
                <a:latin typeface="Comic Sans MS"/>
                <a:ea typeface="Comic Sans MS"/>
                <a:cs typeface="Comic Sans MS"/>
                <a:sym typeface="Comic Sans MS"/>
              </a:rPr>
              <a:t>’ and ‘</a:t>
            </a:r>
            <a:r>
              <a:rPr lang="en-GB" sz="1800" b="1">
                <a:latin typeface="Comic Sans MS"/>
                <a:ea typeface="Comic Sans MS"/>
                <a:cs typeface="Comic Sans MS"/>
                <a:sym typeface="Comic Sans MS"/>
              </a:rPr>
              <a:t>predict</a:t>
            </a:r>
            <a:r>
              <a:rPr lang="en-GB" sz="1800">
                <a:latin typeface="Comic Sans MS"/>
                <a:ea typeface="Comic Sans MS"/>
                <a:cs typeface="Comic Sans MS"/>
                <a:sym typeface="Comic Sans MS"/>
              </a:rPr>
              <a:t>’.</a:t>
            </a:r>
            <a:endParaRPr sz="1800">
              <a:latin typeface="Comic Sans MS"/>
              <a:ea typeface="Comic Sans MS"/>
              <a:cs typeface="Comic Sans MS"/>
              <a:sym typeface="Comic Sans MS"/>
            </a:endParaRPr>
          </a:p>
        </p:txBody>
      </p:sp>
      <p:sp>
        <p:nvSpPr>
          <p:cNvPr id="66" name="Google Shape;66;p14"/>
          <p:cNvSpPr/>
          <p:nvPr/>
        </p:nvSpPr>
        <p:spPr>
          <a:xfrm>
            <a:off x="1948500" y="1304725"/>
            <a:ext cx="2067600" cy="625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mic Sans MS"/>
                <a:ea typeface="Comic Sans MS"/>
                <a:cs typeface="Comic Sans MS"/>
                <a:sym typeface="Comic Sans MS"/>
              </a:rPr>
              <a:t>Regularization</a:t>
            </a:r>
            <a:endParaRPr>
              <a:latin typeface="Comic Sans MS"/>
              <a:ea typeface="Comic Sans MS"/>
              <a:cs typeface="Comic Sans MS"/>
              <a:sym typeface="Comic Sans MS"/>
            </a:endParaRPr>
          </a:p>
        </p:txBody>
      </p:sp>
      <p:sp>
        <p:nvSpPr>
          <p:cNvPr id="67" name="Google Shape;67;p14"/>
          <p:cNvSpPr/>
          <p:nvPr/>
        </p:nvSpPr>
        <p:spPr>
          <a:xfrm>
            <a:off x="4091925" y="1242188"/>
            <a:ext cx="1608900" cy="75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mic Sans MS"/>
                <a:ea typeface="Comic Sans MS"/>
                <a:cs typeface="Comic Sans MS"/>
                <a:sym typeface="Comic Sans MS"/>
              </a:rPr>
              <a:t>Model selection</a:t>
            </a:r>
            <a:endParaRPr>
              <a:latin typeface="Comic Sans MS"/>
              <a:ea typeface="Comic Sans MS"/>
              <a:cs typeface="Comic Sans MS"/>
              <a:sym typeface="Comic Sans MS"/>
            </a:endParaRPr>
          </a:p>
        </p:txBody>
      </p:sp>
      <p:sp>
        <p:nvSpPr>
          <p:cNvPr id="68" name="Google Shape;68;p14"/>
          <p:cNvSpPr/>
          <p:nvPr/>
        </p:nvSpPr>
        <p:spPr>
          <a:xfrm>
            <a:off x="5840475" y="1242175"/>
            <a:ext cx="2349300" cy="75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omic Sans MS"/>
                <a:ea typeface="Comic Sans MS"/>
                <a:cs typeface="Comic Sans MS"/>
                <a:sym typeface="Comic Sans MS"/>
              </a:rPr>
              <a:t>Transformations</a:t>
            </a:r>
            <a:endParaRPr>
              <a:latin typeface="Comic Sans MS"/>
              <a:ea typeface="Comic Sans MS"/>
              <a:cs typeface="Comic Sans MS"/>
              <a:sym typeface="Comic Sans MS"/>
            </a:endParaRPr>
          </a:p>
        </p:txBody>
      </p:sp>
      <p:pic>
        <p:nvPicPr>
          <p:cNvPr id="69" name="Google Shape;69;p14"/>
          <p:cNvPicPr preferRelativeResize="0"/>
          <p:nvPr/>
        </p:nvPicPr>
        <p:blipFill>
          <a:blip r:embed="rId4">
            <a:alphaModFix/>
          </a:blip>
          <a:stretch>
            <a:fillRect/>
          </a:stretch>
        </p:blipFill>
        <p:spPr>
          <a:xfrm>
            <a:off x="6754800" y="2220872"/>
            <a:ext cx="1608900" cy="1448015"/>
          </a:xfrm>
          <a:prstGeom prst="rect">
            <a:avLst/>
          </a:prstGeom>
          <a:noFill/>
          <a:ln>
            <a:noFill/>
          </a:ln>
        </p:spPr>
      </p:pic>
      <p:cxnSp>
        <p:nvCxnSpPr>
          <p:cNvPr id="70" name="Google Shape;70;p14"/>
          <p:cNvCxnSpPr>
            <a:stCxn id="66" idx="4"/>
          </p:cNvCxnSpPr>
          <p:nvPr/>
        </p:nvCxnSpPr>
        <p:spPr>
          <a:xfrm>
            <a:off x="2982300" y="1930225"/>
            <a:ext cx="727200" cy="647700"/>
          </a:xfrm>
          <a:prstGeom prst="straightConnector1">
            <a:avLst/>
          </a:prstGeom>
          <a:noFill/>
          <a:ln w="28575" cap="flat" cmpd="sng">
            <a:solidFill>
              <a:schemeClr val="dk2"/>
            </a:solidFill>
            <a:prstDash val="solid"/>
            <a:round/>
            <a:headEnd type="none" w="med" len="med"/>
            <a:tailEnd type="triangle" w="med" len="med"/>
          </a:ln>
        </p:spPr>
      </p:cxnSp>
      <p:cxnSp>
        <p:nvCxnSpPr>
          <p:cNvPr id="71" name="Google Shape;71;p14"/>
          <p:cNvCxnSpPr>
            <a:stCxn id="67" idx="4"/>
          </p:cNvCxnSpPr>
          <p:nvPr/>
        </p:nvCxnSpPr>
        <p:spPr>
          <a:xfrm flipH="1">
            <a:off x="4666575" y="1992788"/>
            <a:ext cx="229800" cy="444900"/>
          </a:xfrm>
          <a:prstGeom prst="straightConnector1">
            <a:avLst/>
          </a:prstGeom>
          <a:noFill/>
          <a:ln w="28575" cap="flat" cmpd="sng">
            <a:solidFill>
              <a:schemeClr val="dk2"/>
            </a:solidFill>
            <a:prstDash val="solid"/>
            <a:round/>
            <a:headEnd type="none" w="med" len="med"/>
            <a:tailEnd type="triangle" w="med" len="med"/>
          </a:ln>
        </p:spPr>
      </p:cxnSp>
      <p:cxnSp>
        <p:nvCxnSpPr>
          <p:cNvPr id="72" name="Google Shape;72;p14"/>
          <p:cNvCxnSpPr>
            <a:stCxn id="68" idx="3"/>
          </p:cNvCxnSpPr>
          <p:nvPr/>
        </p:nvCxnSpPr>
        <p:spPr>
          <a:xfrm flipH="1">
            <a:off x="5368522" y="1882852"/>
            <a:ext cx="816000" cy="593100"/>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2303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Extending the numerical predictions to probabilities</a:t>
            </a:r>
            <a:endParaRPr/>
          </a:p>
        </p:txBody>
      </p:sp>
      <p:sp>
        <p:nvSpPr>
          <p:cNvPr id="61" name="Google Shape;61;p14"/>
          <p:cNvSpPr txBox="1">
            <a:spLocks noGrp="1"/>
          </p:cNvSpPr>
          <p:nvPr>
            <p:ph type="body" idx="1"/>
          </p:nvPr>
        </p:nvSpPr>
        <p:spPr>
          <a:xfrm>
            <a:off x="311700" y="845700"/>
            <a:ext cx="8520600" cy="3990900"/>
          </a:xfrm>
          <a:prstGeom prst="rect">
            <a:avLst/>
          </a:prstGeom>
        </p:spPr>
        <p:txBody>
          <a:bodyPr spcFirstLastPara="1" wrap="square" lIns="91425" tIns="91425" rIns="91425" bIns="91425" anchor="t" anchorCtr="0">
            <a:noAutofit/>
          </a:bodyPr>
          <a:lstStyle/>
          <a:p>
            <a:pPr marL="457200" lvl="0" indent="-330200" algn="just" rtl="0">
              <a:spcBef>
                <a:spcPts val="0"/>
              </a:spcBef>
              <a:spcAft>
                <a:spcPts val="0"/>
              </a:spcAft>
              <a:buSzPts val="1600"/>
              <a:buFont typeface="Comic Sans MS"/>
              <a:buChar char="❏"/>
            </a:pPr>
            <a:r>
              <a:rPr lang="en-GB" sz="1600">
                <a:latin typeface="Comic Sans MS"/>
                <a:ea typeface="Comic Sans MS"/>
                <a:cs typeface="Comic Sans MS"/>
                <a:sym typeface="Comic Sans MS"/>
              </a:rPr>
              <a:t>Linear regression is good for predictions where the </a:t>
            </a:r>
            <a:r>
              <a:rPr lang="en-GB" sz="1600">
                <a:solidFill>
                  <a:srgbClr val="0000FF"/>
                </a:solidFill>
                <a:latin typeface="Comic Sans MS"/>
                <a:ea typeface="Comic Sans MS"/>
                <a:cs typeface="Comic Sans MS"/>
                <a:sym typeface="Comic Sans MS"/>
              </a:rPr>
              <a:t>desired output are real numbers</a:t>
            </a:r>
            <a:r>
              <a:rPr lang="en-GB" sz="1600">
                <a:latin typeface="Comic Sans MS"/>
                <a:ea typeface="Comic Sans MS"/>
                <a:cs typeface="Comic Sans MS"/>
                <a:sym typeface="Comic Sans MS"/>
              </a:rPr>
              <a:t> - price, temperature, demand quantity, mechanical or electrical properties, etc.</a:t>
            </a:r>
            <a:endParaRPr sz="1600">
              <a:latin typeface="Comic Sans MS"/>
              <a:ea typeface="Comic Sans MS"/>
              <a:cs typeface="Comic Sans MS"/>
              <a:sym typeface="Comic Sans MS"/>
            </a:endParaRPr>
          </a:p>
          <a:p>
            <a:pPr marL="457200" lvl="0" indent="-330200" algn="just" rtl="0">
              <a:spcBef>
                <a:spcPts val="1000"/>
              </a:spcBef>
              <a:spcAft>
                <a:spcPts val="0"/>
              </a:spcAft>
              <a:buSzPts val="1600"/>
              <a:buFont typeface="Comic Sans MS"/>
              <a:buChar char="❏"/>
            </a:pPr>
            <a:r>
              <a:rPr lang="en-GB" sz="1600">
                <a:latin typeface="Comic Sans MS"/>
                <a:ea typeface="Comic Sans MS"/>
                <a:cs typeface="Comic Sans MS"/>
                <a:sym typeface="Comic Sans MS"/>
              </a:rPr>
              <a:t>A large number of predictive analytics cases have the need to </a:t>
            </a:r>
            <a:r>
              <a:rPr lang="en-GB" sz="1600">
                <a:solidFill>
                  <a:srgbClr val="0000FF"/>
                </a:solidFill>
                <a:latin typeface="Comic Sans MS"/>
                <a:ea typeface="Comic Sans MS"/>
                <a:cs typeface="Comic Sans MS"/>
                <a:sym typeface="Comic Sans MS"/>
              </a:rPr>
              <a:t>predict discrete classes</a:t>
            </a:r>
            <a:r>
              <a:rPr lang="en-GB" sz="1600">
                <a:latin typeface="Comic Sans MS"/>
                <a:ea typeface="Comic Sans MS"/>
                <a:cs typeface="Comic Sans MS"/>
                <a:sym typeface="Comic Sans MS"/>
              </a:rPr>
              <a:t> - binary Yes/No type of answers or correct category out of a multitude.</a:t>
            </a:r>
            <a:endParaRPr sz="1600">
              <a:latin typeface="Comic Sans MS"/>
              <a:ea typeface="Comic Sans MS"/>
              <a:cs typeface="Comic Sans MS"/>
              <a:sym typeface="Comic Sans MS"/>
            </a:endParaRPr>
          </a:p>
          <a:p>
            <a:pPr marL="457200" lvl="0" indent="-330200" algn="just" rtl="0">
              <a:spcBef>
                <a:spcPts val="1000"/>
              </a:spcBef>
              <a:spcAft>
                <a:spcPts val="0"/>
              </a:spcAft>
              <a:buSzPts val="1600"/>
              <a:buFont typeface="Comic Sans MS"/>
              <a:buChar char="❏"/>
            </a:pPr>
            <a:r>
              <a:rPr lang="en-GB" sz="1600">
                <a:latin typeface="Comic Sans MS"/>
                <a:ea typeface="Comic Sans MS"/>
                <a:cs typeface="Comic Sans MS"/>
                <a:sym typeface="Comic Sans MS"/>
              </a:rPr>
              <a:t>Predicting discrete class/categories can be handled by a variety of machine learning algorithms - </a:t>
            </a:r>
            <a:r>
              <a:rPr lang="en-GB" sz="1600">
                <a:solidFill>
                  <a:srgbClr val="0000FF"/>
                </a:solidFill>
                <a:latin typeface="Comic Sans MS"/>
                <a:ea typeface="Comic Sans MS"/>
                <a:cs typeface="Comic Sans MS"/>
                <a:sym typeface="Comic Sans MS"/>
              </a:rPr>
              <a:t>support vector machines, k-nearest neighbor, decision trees</a:t>
            </a:r>
            <a:r>
              <a:rPr lang="en-GB" sz="1600">
                <a:latin typeface="Comic Sans MS"/>
                <a:ea typeface="Comic Sans MS"/>
                <a:cs typeface="Comic Sans MS"/>
                <a:sym typeface="Comic Sans MS"/>
              </a:rPr>
              <a:t>. Note, they are somewhat different than the regression based models.</a:t>
            </a:r>
            <a:endParaRPr sz="1600">
              <a:latin typeface="Comic Sans MS"/>
              <a:ea typeface="Comic Sans MS"/>
              <a:cs typeface="Comic Sans MS"/>
              <a:sym typeface="Comic Sans MS"/>
            </a:endParaRPr>
          </a:p>
          <a:p>
            <a:pPr marL="457200" lvl="0" indent="-330200" algn="just" rtl="0">
              <a:spcBef>
                <a:spcPts val="1000"/>
              </a:spcBef>
              <a:spcAft>
                <a:spcPts val="0"/>
              </a:spcAft>
              <a:buSzPts val="1600"/>
              <a:buFont typeface="Comic Sans MS"/>
              <a:buChar char="❏"/>
            </a:pPr>
            <a:r>
              <a:rPr lang="en-GB" sz="1600">
                <a:latin typeface="Comic Sans MS"/>
                <a:ea typeface="Comic Sans MS"/>
                <a:cs typeface="Comic Sans MS"/>
                <a:sym typeface="Comic Sans MS"/>
              </a:rPr>
              <a:t>To extend statistical estimation/regression idea for classification tasks, we go back to our old friend - </a:t>
            </a:r>
            <a:r>
              <a:rPr lang="en-GB" sz="1600">
                <a:solidFill>
                  <a:srgbClr val="0000FF"/>
                </a:solidFill>
                <a:latin typeface="Comic Sans MS"/>
                <a:ea typeface="Comic Sans MS"/>
                <a:cs typeface="Comic Sans MS"/>
                <a:sym typeface="Comic Sans MS"/>
              </a:rPr>
              <a:t>probability</a:t>
            </a:r>
            <a:r>
              <a:rPr lang="en-GB" sz="1600">
                <a:latin typeface="Comic Sans MS"/>
                <a:ea typeface="Comic Sans MS"/>
                <a:cs typeface="Comic Sans MS"/>
                <a:sym typeface="Comic Sans MS"/>
              </a:rPr>
              <a:t>.</a:t>
            </a:r>
            <a:endParaRPr sz="1600">
              <a:latin typeface="Comic Sans MS"/>
              <a:ea typeface="Comic Sans MS"/>
              <a:cs typeface="Comic Sans MS"/>
              <a:sym typeface="Comic Sans MS"/>
            </a:endParaRPr>
          </a:p>
          <a:p>
            <a:pPr marL="457200" lvl="0" indent="-330200" algn="just" rtl="0">
              <a:spcBef>
                <a:spcPts val="1000"/>
              </a:spcBef>
              <a:spcAft>
                <a:spcPts val="1000"/>
              </a:spcAft>
              <a:buSzPts val="1600"/>
              <a:buFont typeface="Comic Sans MS"/>
              <a:buChar char="❏"/>
            </a:pPr>
            <a:r>
              <a:rPr lang="en-GB" sz="1600">
                <a:latin typeface="Comic Sans MS"/>
                <a:ea typeface="Comic Sans MS"/>
                <a:cs typeface="Comic Sans MS"/>
                <a:sym typeface="Comic Sans MS"/>
              </a:rPr>
              <a:t>Instead of regress over arbitrary numerical quantities, we </a:t>
            </a:r>
            <a:r>
              <a:rPr lang="en-GB" sz="1600">
                <a:solidFill>
                  <a:srgbClr val="0000FF"/>
                </a:solidFill>
                <a:latin typeface="Comic Sans MS"/>
                <a:ea typeface="Comic Sans MS"/>
                <a:cs typeface="Comic Sans MS"/>
                <a:sym typeface="Comic Sans MS"/>
              </a:rPr>
              <a:t>regress over probabilities</a:t>
            </a:r>
            <a:r>
              <a:rPr lang="en-GB" sz="1600">
                <a:latin typeface="Comic Sans MS"/>
                <a:ea typeface="Comic Sans MS"/>
                <a:cs typeface="Comic Sans MS"/>
                <a:sym typeface="Comic Sans MS"/>
              </a:rPr>
              <a:t> and then </a:t>
            </a:r>
            <a:r>
              <a:rPr lang="en-GB" sz="1600">
                <a:solidFill>
                  <a:srgbClr val="0000FF"/>
                </a:solidFill>
                <a:latin typeface="Comic Sans MS"/>
                <a:ea typeface="Comic Sans MS"/>
                <a:cs typeface="Comic Sans MS"/>
                <a:sym typeface="Comic Sans MS"/>
              </a:rPr>
              <a:t>pick the maximally probable case</a:t>
            </a:r>
            <a:r>
              <a:rPr lang="en-GB" sz="1600">
                <a:latin typeface="Comic Sans MS"/>
                <a:ea typeface="Comic Sans MS"/>
                <a:cs typeface="Comic Sans MS"/>
                <a:sym typeface="Comic Sans MS"/>
              </a:rPr>
              <a:t> as the prediction.</a:t>
            </a:r>
            <a:endParaRPr sz="1600">
              <a:latin typeface="Comic Sans MS"/>
              <a:ea typeface="Comic Sans MS"/>
              <a:cs typeface="Comic Sans MS"/>
              <a:sym typeface="Comic Sans MS"/>
            </a:endParaRPr>
          </a:p>
        </p:txBody>
      </p:sp>
    </p:spTree>
    <p:extLst>
      <p:ext uri="{BB962C8B-B14F-4D97-AF65-F5344CB8AC3E}">
        <p14:creationId xmlns:p14="http://schemas.microsoft.com/office/powerpoint/2010/main" val="11628316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495775" y="115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How to turn arbitrary numbers into probabilities?</a:t>
            </a:r>
            <a:endParaRPr/>
          </a:p>
        </p:txBody>
      </p:sp>
      <p:cxnSp>
        <p:nvCxnSpPr>
          <p:cNvPr id="67" name="Google Shape;67;p15"/>
          <p:cNvCxnSpPr/>
          <p:nvPr/>
        </p:nvCxnSpPr>
        <p:spPr>
          <a:xfrm>
            <a:off x="2716325" y="1439625"/>
            <a:ext cx="0" cy="2914200"/>
          </a:xfrm>
          <a:prstGeom prst="straightConnector1">
            <a:avLst/>
          </a:prstGeom>
          <a:noFill/>
          <a:ln w="28575" cap="flat" cmpd="sng">
            <a:solidFill>
              <a:srgbClr val="0000FF"/>
            </a:solidFill>
            <a:prstDash val="solid"/>
            <a:round/>
            <a:headEnd type="none" w="med" len="med"/>
            <a:tailEnd type="none" w="med" len="med"/>
          </a:ln>
        </p:spPr>
      </p:cxnSp>
      <p:cxnSp>
        <p:nvCxnSpPr>
          <p:cNvPr id="68" name="Google Shape;68;p15"/>
          <p:cNvCxnSpPr/>
          <p:nvPr/>
        </p:nvCxnSpPr>
        <p:spPr>
          <a:xfrm>
            <a:off x="2476025" y="1163550"/>
            <a:ext cx="480600" cy="0"/>
          </a:xfrm>
          <a:prstGeom prst="straightConnector1">
            <a:avLst/>
          </a:prstGeom>
          <a:noFill/>
          <a:ln w="28575" cap="flat" cmpd="sng">
            <a:solidFill>
              <a:srgbClr val="0000FF"/>
            </a:solidFill>
            <a:prstDash val="solid"/>
            <a:round/>
            <a:headEnd type="none" w="med" len="med"/>
            <a:tailEnd type="none" w="med" len="med"/>
          </a:ln>
        </p:spPr>
      </p:cxnSp>
      <p:cxnSp>
        <p:nvCxnSpPr>
          <p:cNvPr id="69" name="Google Shape;69;p15"/>
          <p:cNvCxnSpPr/>
          <p:nvPr/>
        </p:nvCxnSpPr>
        <p:spPr>
          <a:xfrm>
            <a:off x="2434150" y="4669975"/>
            <a:ext cx="480600" cy="0"/>
          </a:xfrm>
          <a:prstGeom prst="straightConnector1">
            <a:avLst/>
          </a:prstGeom>
          <a:noFill/>
          <a:ln w="28575" cap="flat" cmpd="sng">
            <a:solidFill>
              <a:srgbClr val="0000FF"/>
            </a:solidFill>
            <a:prstDash val="solid"/>
            <a:round/>
            <a:headEnd type="none" w="med" len="med"/>
            <a:tailEnd type="none" w="med" len="med"/>
          </a:ln>
        </p:spPr>
      </p:cxnSp>
      <p:sp>
        <p:nvSpPr>
          <p:cNvPr id="70" name="Google Shape;70;p15"/>
          <p:cNvSpPr/>
          <p:nvPr/>
        </p:nvSpPr>
        <p:spPr>
          <a:xfrm>
            <a:off x="3749125" y="2303625"/>
            <a:ext cx="1503300" cy="1038000"/>
          </a:xfrm>
          <a:prstGeom prst="cube">
            <a:avLst>
              <a:gd name="adj" fmla="val 25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 name="Google Shape;71;p15"/>
          <p:cNvCxnSpPr/>
          <p:nvPr/>
        </p:nvCxnSpPr>
        <p:spPr>
          <a:xfrm>
            <a:off x="6297725" y="1889575"/>
            <a:ext cx="0" cy="1738500"/>
          </a:xfrm>
          <a:prstGeom prst="straightConnector1">
            <a:avLst/>
          </a:prstGeom>
          <a:noFill/>
          <a:ln w="28575" cap="flat" cmpd="sng">
            <a:solidFill>
              <a:srgbClr val="0000FF"/>
            </a:solidFill>
            <a:prstDash val="solid"/>
            <a:round/>
            <a:headEnd type="none" w="med" len="med"/>
            <a:tailEnd type="none" w="med" len="med"/>
          </a:ln>
        </p:spPr>
      </p:cxnSp>
      <p:cxnSp>
        <p:nvCxnSpPr>
          <p:cNvPr id="72" name="Google Shape;72;p15"/>
          <p:cNvCxnSpPr/>
          <p:nvPr/>
        </p:nvCxnSpPr>
        <p:spPr>
          <a:xfrm>
            <a:off x="6057425" y="1889575"/>
            <a:ext cx="480600" cy="0"/>
          </a:xfrm>
          <a:prstGeom prst="straightConnector1">
            <a:avLst/>
          </a:prstGeom>
          <a:noFill/>
          <a:ln w="28575" cap="flat" cmpd="sng">
            <a:solidFill>
              <a:srgbClr val="0000FF"/>
            </a:solidFill>
            <a:prstDash val="solid"/>
            <a:round/>
            <a:headEnd type="none" w="med" len="med"/>
            <a:tailEnd type="none" w="med" len="med"/>
          </a:ln>
        </p:spPr>
      </p:cxnSp>
      <p:cxnSp>
        <p:nvCxnSpPr>
          <p:cNvPr id="73" name="Google Shape;73;p15"/>
          <p:cNvCxnSpPr/>
          <p:nvPr/>
        </p:nvCxnSpPr>
        <p:spPr>
          <a:xfrm>
            <a:off x="6057425" y="3628075"/>
            <a:ext cx="480600" cy="0"/>
          </a:xfrm>
          <a:prstGeom prst="straightConnector1">
            <a:avLst/>
          </a:prstGeom>
          <a:noFill/>
          <a:ln w="28575" cap="flat" cmpd="sng">
            <a:solidFill>
              <a:srgbClr val="0000FF"/>
            </a:solidFill>
            <a:prstDash val="solid"/>
            <a:round/>
            <a:headEnd type="none" w="med" len="med"/>
            <a:tailEnd type="none" w="med" len="med"/>
          </a:ln>
        </p:spPr>
      </p:cxnSp>
      <p:sp>
        <p:nvSpPr>
          <p:cNvPr id="74" name="Google Shape;74;p15"/>
          <p:cNvSpPr txBox="1"/>
          <p:nvPr/>
        </p:nvSpPr>
        <p:spPr>
          <a:xfrm rot="-5400000">
            <a:off x="916625" y="2638575"/>
            <a:ext cx="2372400" cy="36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a:latin typeface="Comic Sans MS"/>
                <a:ea typeface="Comic Sans MS"/>
                <a:cs typeface="Comic Sans MS"/>
                <a:sym typeface="Comic Sans MS"/>
              </a:rPr>
              <a:t>The whole number line</a:t>
            </a:r>
            <a:endParaRPr sz="1600">
              <a:latin typeface="Comic Sans MS"/>
              <a:ea typeface="Comic Sans MS"/>
              <a:cs typeface="Comic Sans MS"/>
              <a:sym typeface="Comic Sans MS"/>
            </a:endParaRPr>
          </a:p>
        </p:txBody>
      </p:sp>
      <p:sp>
        <p:nvSpPr>
          <p:cNvPr id="75" name="Google Shape;75;p15"/>
          <p:cNvSpPr txBox="1"/>
          <p:nvPr/>
        </p:nvSpPr>
        <p:spPr>
          <a:xfrm>
            <a:off x="1774000" y="932275"/>
            <a:ext cx="702000" cy="46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b="1">
                <a:latin typeface="Cambria"/>
                <a:ea typeface="Cambria"/>
                <a:cs typeface="Cambria"/>
                <a:sym typeface="Cambria"/>
              </a:rPr>
              <a:t>+∞</a:t>
            </a:r>
            <a:endParaRPr sz="2400" b="1">
              <a:latin typeface="Cambria"/>
              <a:ea typeface="Cambria"/>
              <a:cs typeface="Cambria"/>
              <a:sym typeface="Cambria"/>
            </a:endParaRPr>
          </a:p>
        </p:txBody>
      </p:sp>
      <p:sp>
        <p:nvSpPr>
          <p:cNvPr id="76" name="Google Shape;76;p15"/>
          <p:cNvSpPr txBox="1"/>
          <p:nvPr/>
        </p:nvSpPr>
        <p:spPr>
          <a:xfrm>
            <a:off x="1697500" y="4353825"/>
            <a:ext cx="702000" cy="46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b="1">
                <a:latin typeface="Cambria"/>
                <a:ea typeface="Cambria"/>
                <a:cs typeface="Cambria"/>
                <a:sym typeface="Cambria"/>
              </a:rPr>
              <a:t>-∞</a:t>
            </a:r>
            <a:endParaRPr sz="2400" b="1">
              <a:latin typeface="Cambria"/>
              <a:ea typeface="Cambria"/>
              <a:cs typeface="Cambria"/>
              <a:sym typeface="Cambria"/>
            </a:endParaRPr>
          </a:p>
        </p:txBody>
      </p:sp>
      <p:sp>
        <p:nvSpPr>
          <p:cNvPr id="77" name="Google Shape;77;p15"/>
          <p:cNvSpPr txBox="1"/>
          <p:nvPr/>
        </p:nvSpPr>
        <p:spPr>
          <a:xfrm>
            <a:off x="6057425" y="1353175"/>
            <a:ext cx="480600" cy="46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b="1">
                <a:latin typeface="Comic Sans MS"/>
                <a:ea typeface="Comic Sans MS"/>
                <a:cs typeface="Comic Sans MS"/>
                <a:sym typeface="Comic Sans MS"/>
              </a:rPr>
              <a:t>1</a:t>
            </a:r>
            <a:endParaRPr sz="2400" b="1">
              <a:latin typeface="Comic Sans MS"/>
              <a:ea typeface="Comic Sans MS"/>
              <a:cs typeface="Comic Sans MS"/>
              <a:sym typeface="Comic Sans MS"/>
            </a:endParaRPr>
          </a:p>
        </p:txBody>
      </p:sp>
      <p:sp>
        <p:nvSpPr>
          <p:cNvPr id="78" name="Google Shape;78;p15"/>
          <p:cNvSpPr txBox="1"/>
          <p:nvPr/>
        </p:nvSpPr>
        <p:spPr>
          <a:xfrm>
            <a:off x="6057425" y="3628075"/>
            <a:ext cx="480600" cy="46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b="1">
                <a:latin typeface="Comic Sans MS"/>
                <a:ea typeface="Comic Sans MS"/>
                <a:cs typeface="Comic Sans MS"/>
                <a:sym typeface="Comic Sans MS"/>
              </a:rPr>
              <a:t>0</a:t>
            </a:r>
            <a:endParaRPr sz="2400" b="1">
              <a:latin typeface="Comic Sans MS"/>
              <a:ea typeface="Comic Sans MS"/>
              <a:cs typeface="Comic Sans MS"/>
              <a:sym typeface="Comic Sans MS"/>
            </a:endParaRPr>
          </a:p>
        </p:txBody>
      </p:sp>
      <p:sp>
        <p:nvSpPr>
          <p:cNvPr id="79" name="Google Shape;79;p15"/>
          <p:cNvSpPr/>
          <p:nvPr/>
        </p:nvSpPr>
        <p:spPr>
          <a:xfrm>
            <a:off x="3241125" y="1076950"/>
            <a:ext cx="2531801" cy="838050"/>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FF0000"/>
                </a:solidFill>
                <a:latin typeface="Comic Sans MS"/>
              </a:rPr>
              <a:t>Squash!</a:t>
            </a:r>
          </a:p>
        </p:txBody>
      </p:sp>
      <p:pic>
        <p:nvPicPr>
          <p:cNvPr id="80" name="Google Shape;80;p15"/>
          <p:cNvPicPr preferRelativeResize="0"/>
          <p:nvPr/>
        </p:nvPicPr>
        <p:blipFill>
          <a:blip r:embed="rId3">
            <a:alphaModFix/>
          </a:blip>
          <a:stretch>
            <a:fillRect/>
          </a:stretch>
        </p:blipFill>
        <p:spPr>
          <a:xfrm>
            <a:off x="3586788" y="3417279"/>
            <a:ext cx="1798600" cy="1463796"/>
          </a:xfrm>
          <a:prstGeom prst="rect">
            <a:avLst/>
          </a:prstGeom>
          <a:noFill/>
          <a:ln>
            <a:noFill/>
          </a:ln>
        </p:spPr>
      </p:pic>
    </p:spTree>
    <p:extLst>
      <p:ext uri="{BB962C8B-B14F-4D97-AF65-F5344CB8AC3E}">
        <p14:creationId xmlns:p14="http://schemas.microsoft.com/office/powerpoint/2010/main" val="38808219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256200" y="328475"/>
            <a:ext cx="8631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most important curve of nature (and business)</a:t>
            </a:r>
            <a:endParaRPr/>
          </a:p>
        </p:txBody>
      </p:sp>
      <p:pic>
        <p:nvPicPr>
          <p:cNvPr id="86" name="Google Shape;86;p16"/>
          <p:cNvPicPr preferRelativeResize="0"/>
          <p:nvPr/>
        </p:nvPicPr>
        <p:blipFill>
          <a:blip r:embed="rId3">
            <a:alphaModFix/>
          </a:blip>
          <a:stretch>
            <a:fillRect/>
          </a:stretch>
        </p:blipFill>
        <p:spPr>
          <a:xfrm>
            <a:off x="526975" y="1522625"/>
            <a:ext cx="3601974" cy="2690325"/>
          </a:xfrm>
          <a:prstGeom prst="rect">
            <a:avLst/>
          </a:prstGeom>
          <a:noFill/>
          <a:ln>
            <a:noFill/>
          </a:ln>
        </p:spPr>
      </p:pic>
      <p:pic>
        <p:nvPicPr>
          <p:cNvPr id="87" name="Google Shape;87;p16"/>
          <p:cNvPicPr preferRelativeResize="0"/>
          <p:nvPr/>
        </p:nvPicPr>
        <p:blipFill>
          <a:blip r:embed="rId4">
            <a:alphaModFix/>
          </a:blip>
          <a:stretch>
            <a:fillRect/>
          </a:stretch>
        </p:blipFill>
        <p:spPr>
          <a:xfrm>
            <a:off x="2947825" y="4347250"/>
            <a:ext cx="2875125" cy="422800"/>
          </a:xfrm>
          <a:prstGeom prst="rect">
            <a:avLst/>
          </a:prstGeom>
          <a:noFill/>
          <a:ln w="19050" cap="flat" cmpd="sng">
            <a:solidFill>
              <a:srgbClr val="0000FF"/>
            </a:solidFill>
            <a:prstDash val="solid"/>
            <a:round/>
            <a:headEnd type="none" w="sm" len="sm"/>
            <a:tailEnd type="none" w="sm" len="sm"/>
          </a:ln>
        </p:spPr>
      </p:pic>
      <p:pic>
        <p:nvPicPr>
          <p:cNvPr id="88" name="Google Shape;88;p16"/>
          <p:cNvPicPr preferRelativeResize="0"/>
          <p:nvPr/>
        </p:nvPicPr>
        <p:blipFill>
          <a:blip r:embed="rId5">
            <a:alphaModFix/>
          </a:blip>
          <a:stretch>
            <a:fillRect/>
          </a:stretch>
        </p:blipFill>
        <p:spPr>
          <a:xfrm>
            <a:off x="4740075" y="1522625"/>
            <a:ext cx="3519491" cy="2548325"/>
          </a:xfrm>
          <a:prstGeom prst="rect">
            <a:avLst/>
          </a:prstGeom>
          <a:noFill/>
          <a:ln>
            <a:noFill/>
          </a:ln>
        </p:spPr>
      </p:pic>
      <p:sp>
        <p:nvSpPr>
          <p:cNvPr id="89" name="Google Shape;89;p16"/>
          <p:cNvSpPr txBox="1"/>
          <p:nvPr/>
        </p:nvSpPr>
        <p:spPr>
          <a:xfrm rot="-1804769">
            <a:off x="623478" y="1369373"/>
            <a:ext cx="1580205" cy="36991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800">
                <a:solidFill>
                  <a:srgbClr val="0000FF"/>
                </a:solidFill>
                <a:latin typeface="Comic Sans MS"/>
                <a:ea typeface="Comic Sans MS"/>
                <a:cs typeface="Comic Sans MS"/>
                <a:sym typeface="Comic Sans MS"/>
              </a:rPr>
              <a:t>In business</a:t>
            </a:r>
            <a:endParaRPr sz="1800">
              <a:solidFill>
                <a:srgbClr val="0000FF"/>
              </a:solidFill>
              <a:latin typeface="Comic Sans MS"/>
              <a:ea typeface="Comic Sans MS"/>
              <a:cs typeface="Comic Sans MS"/>
              <a:sym typeface="Comic Sans MS"/>
            </a:endParaRPr>
          </a:p>
        </p:txBody>
      </p:sp>
      <p:sp>
        <p:nvSpPr>
          <p:cNvPr id="90" name="Google Shape;90;p16"/>
          <p:cNvSpPr txBox="1"/>
          <p:nvPr/>
        </p:nvSpPr>
        <p:spPr>
          <a:xfrm rot="-1804769">
            <a:off x="3991978" y="1272273"/>
            <a:ext cx="1580205" cy="36991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800">
                <a:solidFill>
                  <a:srgbClr val="0000FF"/>
                </a:solidFill>
                <a:latin typeface="Comic Sans MS"/>
                <a:ea typeface="Comic Sans MS"/>
                <a:cs typeface="Comic Sans MS"/>
                <a:sym typeface="Comic Sans MS"/>
              </a:rPr>
              <a:t>In biology</a:t>
            </a:r>
            <a:endParaRPr sz="1800">
              <a:solidFill>
                <a:srgbClr val="0000FF"/>
              </a:solidFill>
              <a:latin typeface="Comic Sans MS"/>
              <a:ea typeface="Comic Sans MS"/>
              <a:cs typeface="Comic Sans MS"/>
              <a:sym typeface="Comic Sans MS"/>
            </a:endParaRPr>
          </a:p>
        </p:txBody>
      </p:sp>
    </p:spTree>
    <p:extLst>
      <p:ext uri="{BB962C8B-B14F-4D97-AF65-F5344CB8AC3E}">
        <p14:creationId xmlns:p14="http://schemas.microsoft.com/office/powerpoint/2010/main" val="26641916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7"/>
          <p:cNvSpPr txBox="1">
            <a:spLocks noGrp="1"/>
          </p:cNvSpPr>
          <p:nvPr>
            <p:ph type="title"/>
          </p:nvPr>
        </p:nvSpPr>
        <p:spPr>
          <a:xfrm>
            <a:off x="311700" y="3669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“Do you feel lucky punk, well do ya”?</a:t>
            </a:r>
            <a:endParaRPr/>
          </a:p>
        </p:txBody>
      </p:sp>
      <p:pic>
        <p:nvPicPr>
          <p:cNvPr id="96" name="Google Shape;96;p17"/>
          <p:cNvPicPr preferRelativeResize="0"/>
          <p:nvPr/>
        </p:nvPicPr>
        <p:blipFill>
          <a:blip r:embed="rId3">
            <a:alphaModFix/>
          </a:blip>
          <a:stretch>
            <a:fillRect/>
          </a:stretch>
        </p:blipFill>
        <p:spPr>
          <a:xfrm>
            <a:off x="4775300" y="1078663"/>
            <a:ext cx="3656450" cy="2056750"/>
          </a:xfrm>
          <a:prstGeom prst="rect">
            <a:avLst/>
          </a:prstGeom>
          <a:noFill/>
          <a:ln>
            <a:noFill/>
          </a:ln>
        </p:spPr>
      </p:pic>
      <p:pic>
        <p:nvPicPr>
          <p:cNvPr id="97" name="Google Shape;97;p17"/>
          <p:cNvPicPr preferRelativeResize="0"/>
          <p:nvPr/>
        </p:nvPicPr>
        <p:blipFill>
          <a:blip r:embed="rId4">
            <a:alphaModFix/>
          </a:blip>
          <a:stretch>
            <a:fillRect/>
          </a:stretch>
        </p:blipFill>
        <p:spPr>
          <a:xfrm>
            <a:off x="983300" y="1115088"/>
            <a:ext cx="2521525" cy="1834975"/>
          </a:xfrm>
          <a:prstGeom prst="rect">
            <a:avLst/>
          </a:prstGeom>
          <a:noFill/>
          <a:ln>
            <a:noFill/>
          </a:ln>
        </p:spPr>
      </p:pic>
      <p:sp>
        <p:nvSpPr>
          <p:cNvPr id="98" name="Google Shape;98;p17"/>
          <p:cNvSpPr/>
          <p:nvPr/>
        </p:nvSpPr>
        <p:spPr>
          <a:xfrm rot="2958031">
            <a:off x="2434501" y="2701352"/>
            <a:ext cx="1253198" cy="572892"/>
          </a:xfrm>
          <a:prstGeom prst="notchedRightArrow">
            <a:avLst>
              <a:gd name="adj1" fmla="val 50000"/>
              <a:gd name="adj2" fmla="val 50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9" name="Google Shape;99;p17"/>
          <p:cNvPicPr preferRelativeResize="0"/>
          <p:nvPr/>
        </p:nvPicPr>
        <p:blipFill>
          <a:blip r:embed="rId5">
            <a:alphaModFix/>
          </a:blip>
          <a:stretch>
            <a:fillRect/>
          </a:stretch>
        </p:blipFill>
        <p:spPr>
          <a:xfrm>
            <a:off x="2636150" y="3561775"/>
            <a:ext cx="1761581" cy="458300"/>
          </a:xfrm>
          <a:prstGeom prst="rect">
            <a:avLst/>
          </a:prstGeom>
          <a:noFill/>
          <a:ln>
            <a:noFill/>
          </a:ln>
        </p:spPr>
      </p:pic>
      <p:pic>
        <p:nvPicPr>
          <p:cNvPr id="100" name="Google Shape;100;p17"/>
          <p:cNvPicPr preferRelativeResize="0"/>
          <p:nvPr/>
        </p:nvPicPr>
        <p:blipFill>
          <a:blip r:embed="rId6">
            <a:alphaModFix/>
          </a:blip>
          <a:stretch>
            <a:fillRect/>
          </a:stretch>
        </p:blipFill>
        <p:spPr>
          <a:xfrm>
            <a:off x="2105600" y="4297300"/>
            <a:ext cx="4761841" cy="458300"/>
          </a:xfrm>
          <a:prstGeom prst="rect">
            <a:avLst/>
          </a:prstGeom>
          <a:noFill/>
          <a:ln w="19050" cap="flat" cmpd="sng">
            <a:solidFill>
              <a:srgbClr val="0000FF"/>
            </a:solidFill>
            <a:prstDash val="solid"/>
            <a:round/>
            <a:headEnd type="none" w="sm" len="sm"/>
            <a:tailEnd type="none" w="sm" len="sm"/>
          </a:ln>
        </p:spPr>
      </p:pic>
      <p:sp>
        <p:nvSpPr>
          <p:cNvPr id="101" name="Google Shape;101;p17"/>
          <p:cNvSpPr txBox="1"/>
          <p:nvPr/>
        </p:nvSpPr>
        <p:spPr>
          <a:xfrm rot="-1741222">
            <a:off x="936304" y="4037644"/>
            <a:ext cx="1706792" cy="41280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800" b="1">
                <a:solidFill>
                  <a:srgbClr val="0000FF"/>
                </a:solidFill>
                <a:latin typeface="Comic Sans MS"/>
                <a:ea typeface="Comic Sans MS"/>
                <a:cs typeface="Comic Sans MS"/>
                <a:sym typeface="Comic Sans MS"/>
              </a:rPr>
              <a:t>“Log-odds”</a:t>
            </a:r>
            <a:endParaRPr sz="1800" b="1">
              <a:solidFill>
                <a:srgbClr val="0000FF"/>
              </a:solidFill>
              <a:latin typeface="Comic Sans MS"/>
              <a:ea typeface="Comic Sans MS"/>
              <a:cs typeface="Comic Sans MS"/>
              <a:sym typeface="Comic Sans MS"/>
            </a:endParaRPr>
          </a:p>
        </p:txBody>
      </p:sp>
      <p:sp>
        <p:nvSpPr>
          <p:cNvPr id="102" name="Google Shape;102;p17"/>
          <p:cNvSpPr txBox="1"/>
          <p:nvPr/>
        </p:nvSpPr>
        <p:spPr>
          <a:xfrm rot="1477388">
            <a:off x="6254304" y="3701955"/>
            <a:ext cx="1500548" cy="5652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800" b="1">
                <a:solidFill>
                  <a:srgbClr val="0000FF"/>
                </a:solidFill>
                <a:latin typeface="Comic Sans MS"/>
                <a:ea typeface="Comic Sans MS"/>
                <a:cs typeface="Comic Sans MS"/>
                <a:sym typeface="Comic Sans MS"/>
              </a:rPr>
              <a:t>Regression equation</a:t>
            </a:r>
            <a:endParaRPr sz="1800" b="1">
              <a:solidFill>
                <a:srgbClr val="0000FF"/>
              </a:solidFill>
              <a:latin typeface="Comic Sans MS"/>
              <a:ea typeface="Comic Sans MS"/>
              <a:cs typeface="Comic Sans MS"/>
              <a:sym typeface="Comic Sans MS"/>
            </a:endParaRPr>
          </a:p>
        </p:txBody>
      </p:sp>
    </p:spTree>
    <p:extLst>
      <p:ext uri="{BB962C8B-B14F-4D97-AF65-F5344CB8AC3E}">
        <p14:creationId xmlns:p14="http://schemas.microsoft.com/office/powerpoint/2010/main" val="19100653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8"/>
          <p:cNvSpPr txBox="1">
            <a:spLocks noGrp="1"/>
          </p:cNvSpPr>
          <p:nvPr>
            <p:ph type="title"/>
          </p:nvPr>
        </p:nvSpPr>
        <p:spPr>
          <a:xfrm>
            <a:off x="311700" y="3009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Squashing is done, we can regress over probabilities</a:t>
            </a:r>
            <a:endParaRPr/>
          </a:p>
        </p:txBody>
      </p:sp>
      <p:pic>
        <p:nvPicPr>
          <p:cNvPr id="108" name="Google Shape;108;p18"/>
          <p:cNvPicPr preferRelativeResize="0"/>
          <p:nvPr/>
        </p:nvPicPr>
        <p:blipFill>
          <a:blip r:embed="rId3">
            <a:alphaModFix/>
          </a:blip>
          <a:stretch>
            <a:fillRect/>
          </a:stretch>
        </p:blipFill>
        <p:spPr>
          <a:xfrm>
            <a:off x="487125" y="1093925"/>
            <a:ext cx="4830850" cy="768275"/>
          </a:xfrm>
          <a:prstGeom prst="rect">
            <a:avLst/>
          </a:prstGeom>
          <a:noFill/>
          <a:ln>
            <a:noFill/>
          </a:ln>
        </p:spPr>
      </p:pic>
      <p:pic>
        <p:nvPicPr>
          <p:cNvPr id="109" name="Google Shape;109;p18"/>
          <p:cNvPicPr preferRelativeResize="0"/>
          <p:nvPr/>
        </p:nvPicPr>
        <p:blipFill>
          <a:blip r:embed="rId4">
            <a:alphaModFix/>
          </a:blip>
          <a:stretch>
            <a:fillRect/>
          </a:stretch>
        </p:blipFill>
        <p:spPr>
          <a:xfrm>
            <a:off x="832988" y="1862200"/>
            <a:ext cx="4585374" cy="654200"/>
          </a:xfrm>
          <a:prstGeom prst="rect">
            <a:avLst/>
          </a:prstGeom>
          <a:noFill/>
          <a:ln>
            <a:noFill/>
          </a:ln>
        </p:spPr>
      </p:pic>
      <p:sp>
        <p:nvSpPr>
          <p:cNvPr id="110" name="Google Shape;110;p18"/>
          <p:cNvSpPr/>
          <p:nvPr/>
        </p:nvSpPr>
        <p:spPr>
          <a:xfrm>
            <a:off x="5494550" y="1182063"/>
            <a:ext cx="2729722" cy="263325"/>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FF0000"/>
                </a:solidFill>
                <a:latin typeface="Comic Sans MS"/>
              </a:rPr>
              <a:t>Squash!</a:t>
            </a:r>
          </a:p>
        </p:txBody>
      </p:sp>
      <p:pic>
        <p:nvPicPr>
          <p:cNvPr id="111" name="Google Shape;111;p18"/>
          <p:cNvPicPr preferRelativeResize="0"/>
          <p:nvPr/>
        </p:nvPicPr>
        <p:blipFill>
          <a:blip r:embed="rId5">
            <a:alphaModFix/>
          </a:blip>
          <a:stretch>
            <a:fillRect/>
          </a:stretch>
        </p:blipFill>
        <p:spPr>
          <a:xfrm>
            <a:off x="6079546" y="1399126"/>
            <a:ext cx="1275550" cy="1038125"/>
          </a:xfrm>
          <a:prstGeom prst="rect">
            <a:avLst/>
          </a:prstGeom>
          <a:noFill/>
          <a:ln>
            <a:noFill/>
          </a:ln>
        </p:spPr>
      </p:pic>
      <p:sp>
        <p:nvSpPr>
          <p:cNvPr id="112" name="Google Shape;112;p18"/>
          <p:cNvSpPr txBox="1"/>
          <p:nvPr/>
        </p:nvSpPr>
        <p:spPr>
          <a:xfrm>
            <a:off x="487125" y="2760200"/>
            <a:ext cx="8345100" cy="20952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457200" lvl="0" indent="-330200" algn="just" rtl="0">
              <a:spcBef>
                <a:spcPts val="0"/>
              </a:spcBef>
              <a:spcAft>
                <a:spcPts val="0"/>
              </a:spcAft>
              <a:buSzPts val="1600"/>
              <a:buFont typeface="Comic Sans MS"/>
              <a:buChar char="❏"/>
            </a:pPr>
            <a:r>
              <a:rPr lang="en-GB" sz="1600">
                <a:latin typeface="Comic Sans MS"/>
                <a:ea typeface="Comic Sans MS"/>
                <a:cs typeface="Comic Sans MS"/>
                <a:sym typeface="Comic Sans MS"/>
              </a:rPr>
              <a:t>We maintain the same </a:t>
            </a:r>
            <a:r>
              <a:rPr lang="en-GB" sz="1600">
                <a:solidFill>
                  <a:srgbClr val="0000FF"/>
                </a:solidFill>
                <a:latin typeface="Comic Sans MS"/>
                <a:ea typeface="Comic Sans MS"/>
                <a:cs typeface="Comic Sans MS"/>
                <a:sym typeface="Comic Sans MS"/>
              </a:rPr>
              <a:t>statistical inference</a:t>
            </a:r>
            <a:r>
              <a:rPr lang="en-GB" sz="1600">
                <a:latin typeface="Comic Sans MS"/>
                <a:ea typeface="Comic Sans MS"/>
                <a:cs typeface="Comic Sans MS"/>
                <a:sym typeface="Comic Sans MS"/>
              </a:rPr>
              <a:t> power and interpretations as in the case of linear regression.</a:t>
            </a:r>
            <a:endParaRPr sz="1600">
              <a:latin typeface="Comic Sans MS"/>
              <a:ea typeface="Comic Sans MS"/>
              <a:cs typeface="Comic Sans MS"/>
              <a:sym typeface="Comic Sans MS"/>
            </a:endParaRPr>
          </a:p>
          <a:p>
            <a:pPr marL="457200" lvl="0" indent="-330200" algn="just" rtl="0">
              <a:spcBef>
                <a:spcPts val="1000"/>
              </a:spcBef>
              <a:spcAft>
                <a:spcPts val="0"/>
              </a:spcAft>
              <a:buSzPts val="1600"/>
              <a:buFont typeface="Comic Sans MS"/>
              <a:buChar char="❏"/>
            </a:pPr>
            <a:r>
              <a:rPr lang="en-GB" sz="1600">
                <a:latin typeface="Comic Sans MS"/>
                <a:ea typeface="Comic Sans MS"/>
                <a:cs typeface="Comic Sans MS"/>
                <a:sym typeface="Comic Sans MS"/>
              </a:rPr>
              <a:t>However, the error term is not present in this model. The notion of Gaussian error is replaced with something called ‘</a:t>
            </a:r>
            <a:r>
              <a:rPr lang="en-GB" sz="1600">
                <a:solidFill>
                  <a:srgbClr val="0000FF"/>
                </a:solidFill>
                <a:latin typeface="Comic Sans MS"/>
                <a:ea typeface="Comic Sans MS"/>
                <a:cs typeface="Comic Sans MS"/>
                <a:sym typeface="Comic Sans MS"/>
              </a:rPr>
              <a:t>deviance</a:t>
            </a:r>
            <a:r>
              <a:rPr lang="en-GB" sz="1600">
                <a:latin typeface="Comic Sans MS"/>
                <a:ea typeface="Comic Sans MS"/>
                <a:cs typeface="Comic Sans MS"/>
                <a:sym typeface="Comic Sans MS"/>
              </a:rPr>
              <a:t>’.</a:t>
            </a:r>
            <a:endParaRPr sz="1600">
              <a:latin typeface="Comic Sans MS"/>
              <a:ea typeface="Comic Sans MS"/>
              <a:cs typeface="Comic Sans MS"/>
              <a:sym typeface="Comic Sans MS"/>
            </a:endParaRPr>
          </a:p>
          <a:p>
            <a:pPr marL="457200" lvl="0" indent="-330200" algn="just" rtl="0">
              <a:spcBef>
                <a:spcPts val="1000"/>
              </a:spcBef>
              <a:spcAft>
                <a:spcPts val="1000"/>
              </a:spcAft>
              <a:buSzPts val="1600"/>
              <a:buFont typeface="Comic Sans MS"/>
              <a:buChar char="❏"/>
            </a:pPr>
            <a:r>
              <a:rPr lang="en-GB" sz="1600">
                <a:latin typeface="Comic Sans MS"/>
                <a:ea typeface="Comic Sans MS"/>
                <a:cs typeface="Comic Sans MS"/>
                <a:sym typeface="Comic Sans MS"/>
              </a:rPr>
              <a:t>We can compute standard error, </a:t>
            </a:r>
            <a:r>
              <a:rPr lang="en-GB" sz="1600">
                <a:solidFill>
                  <a:srgbClr val="0000FF"/>
                </a:solidFill>
                <a:latin typeface="Comic Sans MS"/>
                <a:ea typeface="Comic Sans MS"/>
                <a:cs typeface="Comic Sans MS"/>
                <a:sym typeface="Comic Sans MS"/>
              </a:rPr>
              <a:t>z-statistic</a:t>
            </a:r>
            <a:r>
              <a:rPr lang="en-GB" sz="1600">
                <a:latin typeface="Comic Sans MS"/>
                <a:ea typeface="Comic Sans MS"/>
                <a:cs typeface="Comic Sans MS"/>
                <a:sym typeface="Comic Sans MS"/>
              </a:rPr>
              <a:t>, and p-values for the coefficients as before, to check for their statistical significance. Note, we replace t-statistic by z-statistic.</a:t>
            </a:r>
            <a:endParaRPr sz="1600">
              <a:latin typeface="Comic Sans MS"/>
              <a:ea typeface="Comic Sans MS"/>
              <a:cs typeface="Comic Sans MS"/>
              <a:sym typeface="Comic Sans MS"/>
            </a:endParaRPr>
          </a:p>
        </p:txBody>
      </p:sp>
    </p:spTree>
    <p:extLst>
      <p:ext uri="{BB962C8B-B14F-4D97-AF65-F5344CB8AC3E}">
        <p14:creationId xmlns:p14="http://schemas.microsoft.com/office/powerpoint/2010/main" val="5800239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Mechanics of logistic regression</a:t>
            </a:r>
            <a:endParaRPr/>
          </a:p>
        </p:txBody>
      </p:sp>
      <p:sp>
        <p:nvSpPr>
          <p:cNvPr id="118" name="Google Shape;118;p19"/>
          <p:cNvSpPr txBox="1">
            <a:spLocks noGrp="1"/>
          </p:cNvSpPr>
          <p:nvPr>
            <p:ph type="body" idx="1"/>
          </p:nvPr>
        </p:nvSpPr>
        <p:spPr>
          <a:xfrm>
            <a:off x="311700" y="1152475"/>
            <a:ext cx="8520600" cy="16356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Font typeface="Comic Sans MS"/>
              <a:buChar char="❏"/>
            </a:pPr>
            <a:r>
              <a:rPr lang="en-GB" sz="1600">
                <a:latin typeface="Comic Sans MS"/>
                <a:ea typeface="Comic Sans MS"/>
                <a:cs typeface="Comic Sans MS"/>
                <a:sym typeface="Comic Sans MS"/>
              </a:rPr>
              <a:t>Unlike linear regression, we cannot do a least-square minimization here.</a:t>
            </a:r>
            <a:endParaRPr sz="1600">
              <a:latin typeface="Comic Sans MS"/>
              <a:ea typeface="Comic Sans MS"/>
              <a:cs typeface="Comic Sans MS"/>
              <a:sym typeface="Comic Sans MS"/>
            </a:endParaRPr>
          </a:p>
          <a:p>
            <a:pPr marL="457200" lvl="0" indent="-330200" algn="l" rtl="0">
              <a:spcBef>
                <a:spcPts val="1000"/>
              </a:spcBef>
              <a:spcAft>
                <a:spcPts val="0"/>
              </a:spcAft>
              <a:buSzPts val="1600"/>
              <a:buFont typeface="Comic Sans MS"/>
              <a:buChar char="❏"/>
            </a:pPr>
            <a:r>
              <a:rPr lang="en-GB" sz="1600">
                <a:latin typeface="Comic Sans MS"/>
                <a:ea typeface="Comic Sans MS"/>
                <a:cs typeface="Comic Sans MS"/>
                <a:sym typeface="Comic Sans MS"/>
              </a:rPr>
              <a:t>We need to use something called ‘</a:t>
            </a:r>
            <a:r>
              <a:rPr lang="en-GB" sz="1600">
                <a:solidFill>
                  <a:srgbClr val="0000FF"/>
                </a:solidFill>
                <a:latin typeface="Comic Sans MS"/>
                <a:ea typeface="Comic Sans MS"/>
                <a:cs typeface="Comic Sans MS"/>
                <a:sym typeface="Comic Sans MS"/>
              </a:rPr>
              <a:t>Maximum Likelihood Estimation’ (MLE)</a:t>
            </a:r>
            <a:r>
              <a:rPr lang="en-GB" sz="1600">
                <a:latin typeface="Comic Sans MS"/>
                <a:ea typeface="Comic Sans MS"/>
                <a:cs typeface="Comic Sans MS"/>
                <a:sym typeface="Comic Sans MS"/>
              </a:rPr>
              <a:t>.</a:t>
            </a:r>
            <a:endParaRPr sz="1600">
              <a:latin typeface="Comic Sans MS"/>
              <a:ea typeface="Comic Sans MS"/>
              <a:cs typeface="Comic Sans MS"/>
              <a:sym typeface="Comic Sans MS"/>
            </a:endParaRPr>
          </a:p>
          <a:p>
            <a:pPr marL="457200" lvl="0" indent="-330200" algn="l" rtl="0">
              <a:spcBef>
                <a:spcPts val="1000"/>
              </a:spcBef>
              <a:spcAft>
                <a:spcPts val="1000"/>
              </a:spcAft>
              <a:buSzPts val="1600"/>
              <a:buFont typeface="Comic Sans MS"/>
              <a:buChar char="❏"/>
            </a:pPr>
            <a:r>
              <a:rPr lang="en-GB" sz="1600">
                <a:latin typeface="Comic Sans MS"/>
                <a:ea typeface="Comic Sans MS"/>
                <a:cs typeface="Comic Sans MS"/>
                <a:sym typeface="Comic Sans MS"/>
              </a:rPr>
              <a:t>There is no closed-form analytical solution like in the linear regression case. Numerical methods are used. High precision can be achieved nonetheless.</a:t>
            </a:r>
            <a:endParaRPr sz="1600">
              <a:latin typeface="Comic Sans MS"/>
              <a:ea typeface="Comic Sans MS"/>
              <a:cs typeface="Comic Sans MS"/>
              <a:sym typeface="Comic Sans MS"/>
            </a:endParaRPr>
          </a:p>
        </p:txBody>
      </p:sp>
      <p:pic>
        <p:nvPicPr>
          <p:cNvPr id="119" name="Google Shape;119;p19"/>
          <p:cNvPicPr preferRelativeResize="0"/>
          <p:nvPr/>
        </p:nvPicPr>
        <p:blipFill>
          <a:blip r:embed="rId3">
            <a:alphaModFix/>
          </a:blip>
          <a:stretch>
            <a:fillRect/>
          </a:stretch>
        </p:blipFill>
        <p:spPr>
          <a:xfrm>
            <a:off x="802000" y="2788100"/>
            <a:ext cx="6961376" cy="690975"/>
          </a:xfrm>
          <a:prstGeom prst="rect">
            <a:avLst/>
          </a:prstGeom>
          <a:noFill/>
          <a:ln>
            <a:noFill/>
          </a:ln>
        </p:spPr>
      </p:pic>
      <p:pic>
        <p:nvPicPr>
          <p:cNvPr id="120" name="Google Shape;120;p19"/>
          <p:cNvPicPr preferRelativeResize="0"/>
          <p:nvPr/>
        </p:nvPicPr>
        <p:blipFill>
          <a:blip r:embed="rId4">
            <a:alphaModFix/>
          </a:blip>
          <a:stretch>
            <a:fillRect/>
          </a:stretch>
        </p:blipFill>
        <p:spPr>
          <a:xfrm>
            <a:off x="354475" y="3939450"/>
            <a:ext cx="8520602" cy="800975"/>
          </a:xfrm>
          <a:prstGeom prst="rect">
            <a:avLst/>
          </a:prstGeom>
          <a:noFill/>
          <a:ln>
            <a:noFill/>
          </a:ln>
        </p:spPr>
      </p:pic>
      <p:sp>
        <p:nvSpPr>
          <p:cNvPr id="121" name="Google Shape;121;p19"/>
          <p:cNvSpPr txBox="1"/>
          <p:nvPr/>
        </p:nvSpPr>
        <p:spPr>
          <a:xfrm>
            <a:off x="3956550" y="3479075"/>
            <a:ext cx="566700" cy="36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a:latin typeface="Comic Sans MS"/>
                <a:ea typeface="Comic Sans MS"/>
                <a:cs typeface="Comic Sans MS"/>
                <a:sym typeface="Comic Sans MS"/>
              </a:rPr>
              <a:t>OR</a:t>
            </a:r>
            <a:endParaRPr sz="1600">
              <a:latin typeface="Comic Sans MS"/>
              <a:ea typeface="Comic Sans MS"/>
              <a:cs typeface="Comic Sans MS"/>
              <a:sym typeface="Comic Sans MS"/>
            </a:endParaRPr>
          </a:p>
        </p:txBody>
      </p:sp>
      <p:sp>
        <p:nvSpPr>
          <p:cNvPr id="122" name="Google Shape;122;p19"/>
          <p:cNvSpPr txBox="1"/>
          <p:nvPr/>
        </p:nvSpPr>
        <p:spPr>
          <a:xfrm>
            <a:off x="4572000" y="3261475"/>
            <a:ext cx="3207900" cy="39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a:solidFill>
                  <a:srgbClr val="0000FF"/>
                </a:solidFill>
                <a:latin typeface="Comic Sans MS"/>
                <a:ea typeface="Comic Sans MS"/>
                <a:cs typeface="Comic Sans MS"/>
                <a:sym typeface="Comic Sans MS"/>
              </a:rPr>
              <a:t>Cross-entropy loss function</a:t>
            </a:r>
            <a:endParaRPr sz="1600">
              <a:solidFill>
                <a:srgbClr val="0000FF"/>
              </a:solidFill>
              <a:latin typeface="Comic Sans MS"/>
              <a:ea typeface="Comic Sans MS"/>
              <a:cs typeface="Comic Sans MS"/>
              <a:sym typeface="Comic Sans MS"/>
            </a:endParaRPr>
          </a:p>
        </p:txBody>
      </p:sp>
    </p:spTree>
    <p:extLst>
      <p:ext uri="{BB962C8B-B14F-4D97-AF65-F5344CB8AC3E}">
        <p14:creationId xmlns:p14="http://schemas.microsoft.com/office/powerpoint/2010/main" val="18242048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Probability-to-classification</a:t>
            </a:r>
            <a:endParaRPr/>
          </a:p>
        </p:txBody>
      </p:sp>
      <p:sp>
        <p:nvSpPr>
          <p:cNvPr id="128" name="Google Shape;128;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30200" algn="just" rtl="0">
              <a:spcBef>
                <a:spcPts val="0"/>
              </a:spcBef>
              <a:spcAft>
                <a:spcPts val="0"/>
              </a:spcAft>
              <a:buSzPts val="1600"/>
              <a:buFont typeface="Comic Sans MS"/>
              <a:buChar char="❏"/>
            </a:pPr>
            <a:r>
              <a:rPr lang="en-GB" sz="1600">
                <a:latin typeface="Comic Sans MS"/>
                <a:ea typeface="Comic Sans MS"/>
                <a:cs typeface="Comic Sans MS"/>
                <a:sym typeface="Comic Sans MS"/>
              </a:rPr>
              <a:t>Once we have the probabilities as the regression outputs, </a:t>
            </a:r>
            <a:r>
              <a:rPr lang="en-GB" sz="1600">
                <a:solidFill>
                  <a:srgbClr val="0000FF"/>
                </a:solidFill>
                <a:latin typeface="Comic Sans MS"/>
                <a:ea typeface="Comic Sans MS"/>
                <a:cs typeface="Comic Sans MS"/>
                <a:sym typeface="Comic Sans MS"/>
              </a:rPr>
              <a:t>it is a matter of determining a threshold</a:t>
            </a:r>
            <a:r>
              <a:rPr lang="en-GB" sz="1600">
                <a:latin typeface="Comic Sans MS"/>
                <a:ea typeface="Comic Sans MS"/>
                <a:cs typeface="Comic Sans MS"/>
                <a:sym typeface="Comic Sans MS"/>
              </a:rPr>
              <a:t> what to call YES and what to call NO in a classification problem.</a:t>
            </a:r>
            <a:endParaRPr sz="1600">
              <a:latin typeface="Comic Sans MS"/>
              <a:ea typeface="Comic Sans MS"/>
              <a:cs typeface="Comic Sans MS"/>
              <a:sym typeface="Comic Sans MS"/>
            </a:endParaRPr>
          </a:p>
          <a:p>
            <a:pPr marL="457200" lvl="0" indent="-330200" algn="just" rtl="0">
              <a:spcBef>
                <a:spcPts val="1000"/>
              </a:spcBef>
              <a:spcAft>
                <a:spcPts val="0"/>
              </a:spcAft>
              <a:buSzPts val="1600"/>
              <a:buFont typeface="Comic Sans MS"/>
              <a:buChar char="❏"/>
            </a:pPr>
            <a:r>
              <a:rPr lang="en-GB" sz="1600">
                <a:latin typeface="Comic Sans MS"/>
                <a:ea typeface="Comic Sans MS"/>
                <a:cs typeface="Comic Sans MS"/>
                <a:sym typeface="Comic Sans MS"/>
              </a:rPr>
              <a:t>Note, this approach is </a:t>
            </a:r>
            <a:r>
              <a:rPr lang="en-GB" sz="1600">
                <a:solidFill>
                  <a:srgbClr val="0000FF"/>
                </a:solidFill>
                <a:latin typeface="Comic Sans MS"/>
                <a:ea typeface="Comic Sans MS"/>
                <a:cs typeface="Comic Sans MS"/>
                <a:sym typeface="Comic Sans MS"/>
              </a:rPr>
              <a:t>fundamentally different that similarity-based ML algorithms</a:t>
            </a:r>
            <a:r>
              <a:rPr lang="en-GB" sz="1600">
                <a:latin typeface="Comic Sans MS"/>
                <a:ea typeface="Comic Sans MS"/>
                <a:cs typeface="Comic Sans MS"/>
                <a:sym typeface="Comic Sans MS"/>
              </a:rPr>
              <a:t> such as kNN where probabilities need not be computed for classifications.</a:t>
            </a:r>
            <a:endParaRPr sz="1600">
              <a:latin typeface="Comic Sans MS"/>
              <a:ea typeface="Comic Sans MS"/>
              <a:cs typeface="Comic Sans MS"/>
              <a:sym typeface="Comic Sans MS"/>
            </a:endParaRPr>
          </a:p>
          <a:p>
            <a:pPr marL="457200" lvl="0" indent="-330200" algn="just" rtl="0">
              <a:spcBef>
                <a:spcPts val="1000"/>
              </a:spcBef>
              <a:spcAft>
                <a:spcPts val="0"/>
              </a:spcAft>
              <a:buSzPts val="1600"/>
              <a:buFont typeface="Comic Sans MS"/>
              <a:buChar char="❏"/>
            </a:pPr>
            <a:r>
              <a:rPr lang="en-GB" sz="1600">
                <a:latin typeface="Comic Sans MS"/>
                <a:ea typeface="Comic Sans MS"/>
                <a:cs typeface="Comic Sans MS"/>
                <a:sym typeface="Comic Sans MS"/>
              </a:rPr>
              <a:t>Where to draw that line in the sand, of course, </a:t>
            </a:r>
            <a:r>
              <a:rPr lang="en-GB" sz="1600">
                <a:solidFill>
                  <a:srgbClr val="0000FF"/>
                </a:solidFill>
                <a:latin typeface="Comic Sans MS"/>
                <a:ea typeface="Comic Sans MS"/>
                <a:cs typeface="Comic Sans MS"/>
                <a:sym typeface="Comic Sans MS"/>
              </a:rPr>
              <a:t>depends on the problem and the relative cost of making mistakes.</a:t>
            </a:r>
            <a:r>
              <a:rPr lang="en-GB" sz="1600">
                <a:latin typeface="Comic Sans MS"/>
                <a:ea typeface="Comic Sans MS"/>
                <a:cs typeface="Comic Sans MS"/>
                <a:sym typeface="Comic Sans MS"/>
              </a:rPr>
              <a:t> A cancer detection algorithm will have quite different probability threshold than a fashion category classification, for example.</a:t>
            </a:r>
            <a:endParaRPr sz="1600">
              <a:latin typeface="Comic Sans MS"/>
              <a:ea typeface="Comic Sans MS"/>
              <a:cs typeface="Comic Sans MS"/>
              <a:sym typeface="Comic Sans MS"/>
            </a:endParaRPr>
          </a:p>
          <a:p>
            <a:pPr marL="457200" lvl="0" indent="-330200" algn="just" rtl="0">
              <a:spcBef>
                <a:spcPts val="1000"/>
              </a:spcBef>
              <a:spcAft>
                <a:spcPts val="1000"/>
              </a:spcAft>
              <a:buSzPts val="1600"/>
              <a:buFont typeface="Comic Sans MS"/>
              <a:buChar char="❏"/>
            </a:pPr>
            <a:r>
              <a:rPr lang="en-GB" sz="1600">
                <a:latin typeface="Comic Sans MS"/>
                <a:ea typeface="Comic Sans MS"/>
                <a:cs typeface="Comic Sans MS"/>
                <a:sym typeface="Comic Sans MS"/>
              </a:rPr>
              <a:t>This single choice will </a:t>
            </a:r>
            <a:r>
              <a:rPr lang="en-GB" sz="1600">
                <a:solidFill>
                  <a:srgbClr val="0000FF"/>
                </a:solidFill>
                <a:latin typeface="Comic Sans MS"/>
                <a:ea typeface="Comic Sans MS"/>
                <a:cs typeface="Comic Sans MS"/>
                <a:sym typeface="Comic Sans MS"/>
              </a:rPr>
              <a:t>tweak all the familiar classification metrics</a:t>
            </a:r>
            <a:r>
              <a:rPr lang="en-GB" sz="1600">
                <a:latin typeface="Comic Sans MS"/>
                <a:ea typeface="Comic Sans MS"/>
                <a:cs typeface="Comic Sans MS"/>
                <a:sym typeface="Comic Sans MS"/>
              </a:rPr>
              <a:t> - accuracy, precision, recall, false positive/negative rate, etc.  </a:t>
            </a:r>
            <a:endParaRPr sz="1600">
              <a:latin typeface="Comic Sans MS"/>
              <a:ea typeface="Comic Sans MS"/>
              <a:cs typeface="Comic Sans MS"/>
              <a:sym typeface="Comic Sans MS"/>
            </a:endParaRPr>
          </a:p>
        </p:txBody>
      </p:sp>
    </p:spTree>
    <p:extLst>
      <p:ext uri="{BB962C8B-B14F-4D97-AF65-F5344CB8AC3E}">
        <p14:creationId xmlns:p14="http://schemas.microsoft.com/office/powerpoint/2010/main" val="15537735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Interpretation of the coefficients</a:t>
            </a:r>
            <a:endParaRPr/>
          </a:p>
        </p:txBody>
      </p:sp>
      <p:sp>
        <p:nvSpPr>
          <p:cNvPr id="134" name="Google Shape;134;p21"/>
          <p:cNvSpPr txBo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30200" algn="just" rtl="0">
              <a:lnSpc>
                <a:spcPct val="115000"/>
              </a:lnSpc>
              <a:spcBef>
                <a:spcPts val="0"/>
              </a:spcBef>
              <a:spcAft>
                <a:spcPts val="0"/>
              </a:spcAft>
              <a:buClr>
                <a:srgbClr val="595959"/>
              </a:buClr>
              <a:buSzPts val="1600"/>
              <a:buFont typeface="Comic Sans MS"/>
              <a:buChar char="❏"/>
            </a:pPr>
            <a:r>
              <a:rPr lang="en-GB" sz="1600">
                <a:solidFill>
                  <a:srgbClr val="595959"/>
                </a:solidFill>
                <a:latin typeface="Comic Sans MS"/>
                <a:ea typeface="Comic Sans MS"/>
                <a:cs typeface="Comic Sans MS"/>
                <a:sym typeface="Comic Sans MS"/>
              </a:rPr>
              <a:t>What is the exact interpretation of the coefficients in a logistic regression model?</a:t>
            </a:r>
            <a:endParaRPr sz="1600">
              <a:solidFill>
                <a:srgbClr val="595959"/>
              </a:solidFill>
              <a:latin typeface="Comic Sans MS"/>
              <a:ea typeface="Comic Sans MS"/>
              <a:cs typeface="Comic Sans MS"/>
              <a:sym typeface="Comic Sans MS"/>
            </a:endParaRPr>
          </a:p>
          <a:p>
            <a:pPr marL="457200" lvl="0" indent="-330200" algn="just" rtl="0">
              <a:lnSpc>
                <a:spcPct val="115000"/>
              </a:lnSpc>
              <a:spcBef>
                <a:spcPts val="1000"/>
              </a:spcBef>
              <a:spcAft>
                <a:spcPts val="0"/>
              </a:spcAft>
              <a:buClr>
                <a:srgbClr val="595959"/>
              </a:buClr>
              <a:buSzPts val="1600"/>
              <a:buFont typeface="Comic Sans MS"/>
              <a:buChar char="❏"/>
            </a:pPr>
            <a:r>
              <a:rPr lang="en-GB" sz="1600">
                <a:solidFill>
                  <a:srgbClr val="595959"/>
                </a:solidFill>
                <a:latin typeface="Comic Sans MS"/>
                <a:ea typeface="Comic Sans MS"/>
                <a:cs typeface="Comic Sans MS"/>
                <a:sym typeface="Comic Sans MS"/>
              </a:rPr>
              <a:t>If a logistic regression model is given by b</a:t>
            </a:r>
            <a:r>
              <a:rPr lang="en-GB" sz="1600" baseline="-25000">
                <a:solidFill>
                  <a:srgbClr val="595959"/>
                </a:solidFill>
                <a:latin typeface="Comic Sans MS"/>
                <a:ea typeface="Comic Sans MS"/>
                <a:cs typeface="Comic Sans MS"/>
                <a:sym typeface="Comic Sans MS"/>
              </a:rPr>
              <a:t>0</a:t>
            </a:r>
            <a:r>
              <a:rPr lang="en-GB" sz="1600">
                <a:solidFill>
                  <a:srgbClr val="595959"/>
                </a:solidFill>
                <a:latin typeface="Comic Sans MS"/>
                <a:ea typeface="Comic Sans MS"/>
                <a:cs typeface="Comic Sans MS"/>
                <a:sym typeface="Comic Sans MS"/>
              </a:rPr>
              <a:t>+b</a:t>
            </a:r>
            <a:r>
              <a:rPr lang="en-GB" sz="1600" baseline="-25000">
                <a:solidFill>
                  <a:srgbClr val="595959"/>
                </a:solidFill>
                <a:latin typeface="Comic Sans MS"/>
                <a:ea typeface="Comic Sans MS"/>
                <a:cs typeface="Comic Sans MS"/>
                <a:sym typeface="Comic Sans MS"/>
              </a:rPr>
              <a:t>1</a:t>
            </a:r>
            <a:r>
              <a:rPr lang="en-GB" sz="1600">
                <a:solidFill>
                  <a:srgbClr val="595959"/>
                </a:solidFill>
                <a:latin typeface="Comic Sans MS"/>
                <a:ea typeface="Comic Sans MS"/>
                <a:cs typeface="Comic Sans MS"/>
                <a:sym typeface="Comic Sans MS"/>
              </a:rPr>
              <a:t>x</a:t>
            </a:r>
            <a:r>
              <a:rPr lang="en-GB" sz="1600" baseline="-25000">
                <a:solidFill>
                  <a:srgbClr val="595959"/>
                </a:solidFill>
                <a:latin typeface="Comic Sans MS"/>
                <a:ea typeface="Comic Sans MS"/>
                <a:cs typeface="Comic Sans MS"/>
                <a:sym typeface="Comic Sans MS"/>
              </a:rPr>
              <a:t>1</a:t>
            </a:r>
            <a:r>
              <a:rPr lang="en-GB" sz="1600">
                <a:solidFill>
                  <a:srgbClr val="595959"/>
                </a:solidFill>
                <a:latin typeface="Comic Sans MS"/>
                <a:ea typeface="Comic Sans MS"/>
                <a:cs typeface="Comic Sans MS"/>
                <a:sym typeface="Comic Sans MS"/>
              </a:rPr>
              <a:t>+b</a:t>
            </a:r>
            <a:r>
              <a:rPr lang="en-GB" sz="1600" baseline="-25000">
                <a:solidFill>
                  <a:srgbClr val="595959"/>
                </a:solidFill>
                <a:latin typeface="Comic Sans MS"/>
                <a:ea typeface="Comic Sans MS"/>
                <a:cs typeface="Comic Sans MS"/>
                <a:sym typeface="Comic Sans MS"/>
              </a:rPr>
              <a:t>2</a:t>
            </a:r>
            <a:r>
              <a:rPr lang="en-GB" sz="1600">
                <a:solidFill>
                  <a:srgbClr val="595959"/>
                </a:solidFill>
                <a:latin typeface="Comic Sans MS"/>
                <a:ea typeface="Comic Sans MS"/>
                <a:cs typeface="Comic Sans MS"/>
                <a:sym typeface="Comic Sans MS"/>
              </a:rPr>
              <a:t>x</a:t>
            </a:r>
            <a:r>
              <a:rPr lang="en-GB" sz="1600" baseline="-25000">
                <a:solidFill>
                  <a:srgbClr val="595959"/>
                </a:solidFill>
                <a:latin typeface="Comic Sans MS"/>
                <a:ea typeface="Comic Sans MS"/>
                <a:cs typeface="Comic Sans MS"/>
                <a:sym typeface="Comic Sans MS"/>
              </a:rPr>
              <a:t>2</a:t>
            </a:r>
            <a:r>
              <a:rPr lang="en-GB" sz="1600">
                <a:solidFill>
                  <a:srgbClr val="595959"/>
                </a:solidFill>
                <a:latin typeface="Comic Sans MS"/>
                <a:ea typeface="Comic Sans MS"/>
                <a:cs typeface="Comic Sans MS"/>
                <a:sym typeface="Comic Sans MS"/>
              </a:rPr>
              <a:t>, then it means that, </a:t>
            </a:r>
            <a:endParaRPr sz="1600">
              <a:solidFill>
                <a:srgbClr val="595959"/>
              </a:solidFill>
              <a:latin typeface="Comic Sans MS"/>
              <a:ea typeface="Comic Sans MS"/>
              <a:cs typeface="Comic Sans MS"/>
              <a:sym typeface="Comic Sans MS"/>
            </a:endParaRPr>
          </a:p>
          <a:p>
            <a:pPr marL="457200" lvl="0" indent="-330200" algn="just" rtl="0">
              <a:lnSpc>
                <a:spcPct val="115000"/>
              </a:lnSpc>
              <a:spcBef>
                <a:spcPts val="1000"/>
              </a:spcBef>
              <a:spcAft>
                <a:spcPts val="0"/>
              </a:spcAft>
              <a:buClr>
                <a:srgbClr val="595959"/>
              </a:buClr>
              <a:buSzPts val="1600"/>
              <a:buFont typeface="Comic Sans MS"/>
              <a:buChar char="-"/>
            </a:pPr>
            <a:r>
              <a:rPr lang="en-GB" sz="1600">
                <a:solidFill>
                  <a:srgbClr val="595959"/>
                </a:solidFill>
                <a:latin typeface="Comic Sans MS"/>
                <a:ea typeface="Comic Sans MS"/>
                <a:cs typeface="Comic Sans MS"/>
                <a:sym typeface="Comic Sans MS"/>
              </a:rPr>
              <a:t>For a unit change in x</a:t>
            </a:r>
            <a:r>
              <a:rPr lang="en-GB" sz="1600" baseline="-25000">
                <a:solidFill>
                  <a:srgbClr val="595959"/>
                </a:solidFill>
                <a:latin typeface="Comic Sans MS"/>
                <a:ea typeface="Comic Sans MS"/>
                <a:cs typeface="Comic Sans MS"/>
                <a:sym typeface="Comic Sans MS"/>
              </a:rPr>
              <a:t>1</a:t>
            </a:r>
            <a:r>
              <a:rPr lang="en-GB" sz="1600">
                <a:solidFill>
                  <a:srgbClr val="595959"/>
                </a:solidFill>
                <a:latin typeface="Comic Sans MS"/>
                <a:ea typeface="Comic Sans MS"/>
                <a:cs typeface="Comic Sans MS"/>
                <a:sym typeface="Comic Sans MS"/>
              </a:rPr>
              <a:t> variable, log odds of the response will change by b</a:t>
            </a:r>
            <a:r>
              <a:rPr lang="en-GB" sz="1600" baseline="-25000">
                <a:solidFill>
                  <a:srgbClr val="595959"/>
                </a:solidFill>
                <a:latin typeface="Comic Sans MS"/>
                <a:ea typeface="Comic Sans MS"/>
                <a:cs typeface="Comic Sans MS"/>
                <a:sym typeface="Comic Sans MS"/>
              </a:rPr>
              <a:t>1</a:t>
            </a:r>
            <a:r>
              <a:rPr lang="en-GB" sz="1600">
                <a:solidFill>
                  <a:srgbClr val="595959"/>
                </a:solidFill>
                <a:latin typeface="Comic Sans MS"/>
                <a:ea typeface="Comic Sans MS"/>
                <a:cs typeface="Comic Sans MS"/>
                <a:sym typeface="Comic Sans MS"/>
              </a:rPr>
              <a:t> units, </a:t>
            </a:r>
            <a:r>
              <a:rPr lang="en-GB" sz="1600" b="1">
                <a:solidFill>
                  <a:srgbClr val="595959"/>
                </a:solidFill>
                <a:latin typeface="Comic Sans MS"/>
                <a:ea typeface="Comic Sans MS"/>
                <a:cs typeface="Comic Sans MS"/>
                <a:sym typeface="Comic Sans MS"/>
              </a:rPr>
              <a:t>holding x</a:t>
            </a:r>
            <a:r>
              <a:rPr lang="en-GB" sz="1600" b="1" baseline="-25000">
                <a:solidFill>
                  <a:srgbClr val="595959"/>
                </a:solidFill>
                <a:latin typeface="Comic Sans MS"/>
                <a:ea typeface="Comic Sans MS"/>
                <a:cs typeface="Comic Sans MS"/>
                <a:sym typeface="Comic Sans MS"/>
              </a:rPr>
              <a:t>2</a:t>
            </a:r>
            <a:r>
              <a:rPr lang="en-GB" sz="1600" b="1">
                <a:solidFill>
                  <a:srgbClr val="595959"/>
                </a:solidFill>
                <a:latin typeface="Comic Sans MS"/>
                <a:ea typeface="Comic Sans MS"/>
                <a:cs typeface="Comic Sans MS"/>
                <a:sym typeface="Comic Sans MS"/>
              </a:rPr>
              <a:t> constant</a:t>
            </a:r>
            <a:r>
              <a:rPr lang="en-GB" sz="1600">
                <a:solidFill>
                  <a:srgbClr val="595959"/>
                </a:solidFill>
                <a:latin typeface="Comic Sans MS"/>
                <a:ea typeface="Comic Sans MS"/>
                <a:cs typeface="Comic Sans MS"/>
                <a:sym typeface="Comic Sans MS"/>
              </a:rPr>
              <a:t>.</a:t>
            </a:r>
            <a:endParaRPr sz="1600">
              <a:solidFill>
                <a:srgbClr val="595959"/>
              </a:solidFill>
              <a:latin typeface="Comic Sans MS"/>
              <a:ea typeface="Comic Sans MS"/>
              <a:cs typeface="Comic Sans MS"/>
              <a:sym typeface="Comic Sans MS"/>
            </a:endParaRPr>
          </a:p>
          <a:p>
            <a:pPr marL="457200" lvl="0" indent="-330200" algn="just" rtl="0">
              <a:lnSpc>
                <a:spcPct val="115000"/>
              </a:lnSpc>
              <a:spcBef>
                <a:spcPts val="1000"/>
              </a:spcBef>
              <a:spcAft>
                <a:spcPts val="0"/>
              </a:spcAft>
              <a:buClr>
                <a:srgbClr val="595959"/>
              </a:buClr>
              <a:buSzPts val="1600"/>
              <a:buFont typeface="Comic Sans MS"/>
              <a:buChar char="-"/>
            </a:pPr>
            <a:r>
              <a:rPr lang="en-GB" sz="1600">
                <a:solidFill>
                  <a:srgbClr val="595959"/>
                </a:solidFill>
                <a:latin typeface="Comic Sans MS"/>
                <a:ea typeface="Comic Sans MS"/>
                <a:cs typeface="Comic Sans MS"/>
                <a:sym typeface="Comic Sans MS"/>
              </a:rPr>
              <a:t>For a unit change in x</a:t>
            </a:r>
            <a:r>
              <a:rPr lang="en-GB" sz="1600" baseline="-25000">
                <a:solidFill>
                  <a:srgbClr val="595959"/>
                </a:solidFill>
                <a:latin typeface="Comic Sans MS"/>
                <a:ea typeface="Comic Sans MS"/>
                <a:cs typeface="Comic Sans MS"/>
                <a:sym typeface="Comic Sans MS"/>
              </a:rPr>
              <a:t>2</a:t>
            </a:r>
            <a:r>
              <a:rPr lang="en-GB" sz="1600">
                <a:solidFill>
                  <a:srgbClr val="595959"/>
                </a:solidFill>
                <a:latin typeface="Comic Sans MS"/>
                <a:ea typeface="Comic Sans MS"/>
                <a:cs typeface="Comic Sans MS"/>
                <a:sym typeface="Comic Sans MS"/>
              </a:rPr>
              <a:t> variable, log odds of the response will change by b</a:t>
            </a:r>
            <a:r>
              <a:rPr lang="en-GB" sz="1600" baseline="-25000">
                <a:solidFill>
                  <a:srgbClr val="595959"/>
                </a:solidFill>
                <a:latin typeface="Comic Sans MS"/>
                <a:ea typeface="Comic Sans MS"/>
                <a:cs typeface="Comic Sans MS"/>
                <a:sym typeface="Comic Sans MS"/>
              </a:rPr>
              <a:t>2</a:t>
            </a:r>
            <a:r>
              <a:rPr lang="en-GB" sz="1600">
                <a:solidFill>
                  <a:srgbClr val="595959"/>
                </a:solidFill>
                <a:latin typeface="Comic Sans MS"/>
                <a:ea typeface="Comic Sans MS"/>
                <a:cs typeface="Comic Sans MS"/>
                <a:sym typeface="Comic Sans MS"/>
              </a:rPr>
              <a:t> units, </a:t>
            </a:r>
            <a:r>
              <a:rPr lang="en-GB" sz="1600" b="1">
                <a:solidFill>
                  <a:srgbClr val="595959"/>
                </a:solidFill>
                <a:latin typeface="Comic Sans MS"/>
                <a:ea typeface="Comic Sans MS"/>
                <a:cs typeface="Comic Sans MS"/>
                <a:sym typeface="Comic Sans MS"/>
              </a:rPr>
              <a:t>holding x</a:t>
            </a:r>
            <a:r>
              <a:rPr lang="en-GB" sz="1600" b="1" baseline="-25000">
                <a:solidFill>
                  <a:srgbClr val="595959"/>
                </a:solidFill>
                <a:latin typeface="Comic Sans MS"/>
                <a:ea typeface="Comic Sans MS"/>
                <a:cs typeface="Comic Sans MS"/>
                <a:sym typeface="Comic Sans MS"/>
              </a:rPr>
              <a:t>1</a:t>
            </a:r>
            <a:r>
              <a:rPr lang="en-GB" sz="1600" b="1">
                <a:solidFill>
                  <a:srgbClr val="595959"/>
                </a:solidFill>
                <a:latin typeface="Comic Sans MS"/>
                <a:ea typeface="Comic Sans MS"/>
                <a:cs typeface="Comic Sans MS"/>
                <a:sym typeface="Comic Sans MS"/>
              </a:rPr>
              <a:t> constant</a:t>
            </a:r>
            <a:r>
              <a:rPr lang="en-GB" sz="1600">
                <a:solidFill>
                  <a:srgbClr val="595959"/>
                </a:solidFill>
                <a:latin typeface="Comic Sans MS"/>
                <a:ea typeface="Comic Sans MS"/>
                <a:cs typeface="Comic Sans MS"/>
                <a:sym typeface="Comic Sans MS"/>
              </a:rPr>
              <a:t>.</a:t>
            </a:r>
            <a:endParaRPr sz="1600">
              <a:solidFill>
                <a:srgbClr val="595959"/>
              </a:solidFill>
              <a:latin typeface="Comic Sans MS"/>
              <a:ea typeface="Comic Sans MS"/>
              <a:cs typeface="Comic Sans MS"/>
              <a:sym typeface="Comic Sans MS"/>
            </a:endParaRPr>
          </a:p>
          <a:p>
            <a:pPr marL="457200" lvl="0" indent="-330200" algn="just" rtl="0">
              <a:lnSpc>
                <a:spcPct val="115000"/>
              </a:lnSpc>
              <a:spcBef>
                <a:spcPts val="1000"/>
              </a:spcBef>
              <a:spcAft>
                <a:spcPts val="0"/>
              </a:spcAft>
              <a:buClr>
                <a:srgbClr val="595959"/>
              </a:buClr>
              <a:buSzPts val="1600"/>
              <a:buFont typeface="Comic Sans MS"/>
              <a:buChar char="❏"/>
            </a:pPr>
            <a:r>
              <a:rPr lang="en-GB" sz="1600">
                <a:solidFill>
                  <a:srgbClr val="595959"/>
                </a:solidFill>
                <a:latin typeface="Comic Sans MS"/>
                <a:ea typeface="Comic Sans MS"/>
                <a:cs typeface="Comic Sans MS"/>
                <a:sym typeface="Comic Sans MS"/>
              </a:rPr>
              <a:t>Note, that the impact here is exponential on the actual odds.</a:t>
            </a:r>
            <a:endParaRPr sz="1600">
              <a:solidFill>
                <a:srgbClr val="595959"/>
              </a:solidFill>
              <a:latin typeface="Comic Sans MS"/>
              <a:ea typeface="Comic Sans MS"/>
              <a:cs typeface="Comic Sans MS"/>
              <a:sym typeface="Comic Sans MS"/>
            </a:endParaRPr>
          </a:p>
          <a:p>
            <a:pPr marL="457200" lvl="0" indent="-330200" algn="just" rtl="0">
              <a:lnSpc>
                <a:spcPct val="115000"/>
              </a:lnSpc>
              <a:spcBef>
                <a:spcPts val="1000"/>
              </a:spcBef>
              <a:spcAft>
                <a:spcPts val="1000"/>
              </a:spcAft>
              <a:buClr>
                <a:srgbClr val="595959"/>
              </a:buClr>
              <a:buSzPts val="1600"/>
              <a:buFont typeface="Comic Sans MS"/>
              <a:buChar char="❏"/>
            </a:pPr>
            <a:r>
              <a:rPr lang="en-GB" sz="1600">
                <a:solidFill>
                  <a:srgbClr val="595959"/>
                </a:solidFill>
                <a:latin typeface="Comic Sans MS"/>
                <a:ea typeface="Comic Sans MS"/>
                <a:cs typeface="Comic Sans MS"/>
                <a:sym typeface="Comic Sans MS"/>
              </a:rPr>
              <a:t>Sign matters. A positive sign means, the ratio of the odds is a number &gt; 1 i.e. odds increases with a +ve change in the predictor variable and vice versa. </a:t>
            </a:r>
            <a:endParaRPr sz="1600">
              <a:solidFill>
                <a:srgbClr val="595959"/>
              </a:solidFill>
              <a:latin typeface="Comic Sans MS"/>
              <a:ea typeface="Comic Sans MS"/>
              <a:cs typeface="Comic Sans MS"/>
              <a:sym typeface="Comic Sans MS"/>
            </a:endParaRPr>
          </a:p>
        </p:txBody>
      </p:sp>
    </p:spTree>
    <p:extLst>
      <p:ext uri="{BB962C8B-B14F-4D97-AF65-F5344CB8AC3E}">
        <p14:creationId xmlns:p14="http://schemas.microsoft.com/office/powerpoint/2010/main" val="22562653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Let’s do some coding...</a:t>
            </a:r>
            <a:endParaRPr/>
          </a:p>
        </p:txBody>
      </p:sp>
      <p:sp>
        <p:nvSpPr>
          <p:cNvPr id="140" name="Google Shape;140;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30200" algn="just" rtl="0">
              <a:spcBef>
                <a:spcPts val="0"/>
              </a:spcBef>
              <a:spcAft>
                <a:spcPts val="0"/>
              </a:spcAft>
              <a:buSzPts val="1600"/>
              <a:buFont typeface="Comic Sans MS"/>
              <a:buChar char="❏"/>
            </a:pPr>
            <a:r>
              <a:rPr lang="en-GB" sz="1600">
                <a:latin typeface="Comic Sans MS"/>
                <a:ea typeface="Comic Sans MS"/>
                <a:cs typeface="Comic Sans MS"/>
                <a:sym typeface="Comic Sans MS"/>
              </a:rPr>
              <a:t>We will look at two examples in the Jupyter notebook. One a </a:t>
            </a:r>
            <a:endParaRPr sz="1600">
              <a:latin typeface="Comic Sans MS"/>
              <a:ea typeface="Comic Sans MS"/>
              <a:cs typeface="Comic Sans MS"/>
              <a:sym typeface="Comic Sans MS"/>
            </a:endParaRPr>
          </a:p>
        </p:txBody>
      </p:sp>
    </p:spTree>
    <p:extLst>
      <p:ext uri="{BB962C8B-B14F-4D97-AF65-F5344CB8AC3E}">
        <p14:creationId xmlns:p14="http://schemas.microsoft.com/office/powerpoint/2010/main" val="19945739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311700" y="572625"/>
            <a:ext cx="8657100" cy="2398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5200"/>
              <a:t>Naive Bayes classification, Maximum Likelihood Estimation (MLE)</a:t>
            </a:r>
            <a:endParaRPr sz="5200">
              <a:solidFill>
                <a:srgbClr val="000000"/>
              </a:solidFill>
            </a:endParaRPr>
          </a:p>
        </p:txBody>
      </p:sp>
      <p:sp>
        <p:nvSpPr>
          <p:cNvPr id="55" name="Google Shape;55;p13"/>
          <p:cNvSpPr txBox="1"/>
          <p:nvPr/>
        </p:nvSpPr>
        <p:spPr>
          <a:xfrm>
            <a:off x="311700" y="3230600"/>
            <a:ext cx="8520600" cy="102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800">
                <a:solidFill>
                  <a:srgbClr val="595959"/>
                </a:solidFill>
              </a:rPr>
              <a:t>Dr. Tirthajyoti Sarkar</a:t>
            </a:r>
            <a:endParaRPr sz="2800">
              <a:solidFill>
                <a:srgbClr val="595959"/>
              </a:solidFill>
            </a:endParaRPr>
          </a:p>
          <a:p>
            <a:pPr marL="0" lvl="0" indent="0" algn="ctr" rtl="0">
              <a:spcBef>
                <a:spcPts val="0"/>
              </a:spcBef>
              <a:spcAft>
                <a:spcPts val="0"/>
              </a:spcAft>
              <a:buNone/>
            </a:pPr>
            <a:r>
              <a:rPr lang="en-GB" sz="2800">
                <a:solidFill>
                  <a:srgbClr val="595959"/>
                </a:solidFill>
              </a:rPr>
              <a:t>August 31st, 2019</a:t>
            </a:r>
            <a:endParaRPr sz="2800">
              <a:solidFill>
                <a:srgbClr val="595959"/>
              </a:solidFill>
            </a:endParaRPr>
          </a:p>
        </p:txBody>
      </p:sp>
    </p:spTree>
    <p:extLst>
      <p:ext uri="{BB962C8B-B14F-4D97-AF65-F5344CB8AC3E}">
        <p14:creationId xmlns:p14="http://schemas.microsoft.com/office/powerpoint/2010/main" val="554341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Linear regression as a statistical learning problem</a:t>
            </a:r>
            <a:endParaRPr/>
          </a:p>
        </p:txBody>
      </p:sp>
      <p:pic>
        <p:nvPicPr>
          <p:cNvPr id="78" name="Google Shape;78;p15"/>
          <p:cNvPicPr preferRelativeResize="0"/>
          <p:nvPr/>
        </p:nvPicPr>
        <p:blipFill>
          <a:blip r:embed="rId3">
            <a:alphaModFix/>
          </a:blip>
          <a:stretch>
            <a:fillRect/>
          </a:stretch>
        </p:blipFill>
        <p:spPr>
          <a:xfrm>
            <a:off x="311700" y="1298882"/>
            <a:ext cx="8520599" cy="3443668"/>
          </a:xfrm>
          <a:prstGeom prst="rect">
            <a:avLst/>
          </a:prstGeom>
          <a:noFill/>
          <a:ln>
            <a:noFill/>
          </a:ln>
        </p:spPr>
      </p:pic>
      <p:pic>
        <p:nvPicPr>
          <p:cNvPr id="79" name="Google Shape;79;p15"/>
          <p:cNvPicPr preferRelativeResize="0"/>
          <p:nvPr/>
        </p:nvPicPr>
        <p:blipFill>
          <a:blip r:embed="rId4">
            <a:alphaModFix/>
          </a:blip>
          <a:stretch>
            <a:fillRect/>
          </a:stretch>
        </p:blipFill>
        <p:spPr>
          <a:xfrm>
            <a:off x="5699125" y="1070276"/>
            <a:ext cx="2563949" cy="1966250"/>
          </a:xfrm>
          <a:prstGeom prst="rect">
            <a:avLst/>
          </a:prstGeom>
          <a:noFill/>
          <a:ln>
            <a:noFill/>
          </a:ln>
        </p:spPr>
      </p:pic>
      <p:sp>
        <p:nvSpPr>
          <p:cNvPr id="80" name="Google Shape;80;p15"/>
          <p:cNvSpPr/>
          <p:nvPr/>
        </p:nvSpPr>
        <p:spPr>
          <a:xfrm>
            <a:off x="4097475" y="1298875"/>
            <a:ext cx="2184408" cy="84855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a:latin typeface="Comic Sans MS"/>
                <a:ea typeface="Comic Sans MS"/>
                <a:cs typeface="Comic Sans MS"/>
                <a:sym typeface="Comic Sans MS"/>
              </a:rPr>
              <a:t>Statistical estimation</a:t>
            </a:r>
            <a:endParaRPr sz="1800" b="1">
              <a:latin typeface="Comic Sans MS"/>
              <a:ea typeface="Comic Sans MS"/>
              <a:cs typeface="Comic Sans MS"/>
              <a:sym typeface="Comic Sans M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250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Supervised (statistical) learning</a:t>
            </a:r>
            <a:endParaRPr/>
          </a:p>
        </p:txBody>
      </p:sp>
      <p:pic>
        <p:nvPicPr>
          <p:cNvPr id="61" name="Google Shape;61;p14"/>
          <p:cNvPicPr preferRelativeResize="0"/>
          <p:nvPr/>
        </p:nvPicPr>
        <p:blipFill>
          <a:blip r:embed="rId3">
            <a:alphaModFix/>
          </a:blip>
          <a:stretch>
            <a:fillRect/>
          </a:stretch>
        </p:blipFill>
        <p:spPr>
          <a:xfrm>
            <a:off x="1696500" y="968012"/>
            <a:ext cx="5519099" cy="1755075"/>
          </a:xfrm>
          <a:prstGeom prst="rect">
            <a:avLst/>
          </a:prstGeom>
          <a:noFill/>
          <a:ln w="9525" cap="flat" cmpd="sng">
            <a:solidFill>
              <a:srgbClr val="0000FF"/>
            </a:solidFill>
            <a:prstDash val="solid"/>
            <a:round/>
            <a:headEnd type="none" w="sm" len="sm"/>
            <a:tailEnd type="none" w="sm" len="sm"/>
          </a:ln>
        </p:spPr>
      </p:pic>
      <p:sp>
        <p:nvSpPr>
          <p:cNvPr id="62" name="Google Shape;62;p14"/>
          <p:cNvSpPr txBox="1"/>
          <p:nvPr/>
        </p:nvSpPr>
        <p:spPr>
          <a:xfrm>
            <a:off x="4047025" y="1057500"/>
            <a:ext cx="1308900" cy="29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a:solidFill>
                  <a:srgbClr val="FF0000"/>
                </a:solidFill>
              </a:rPr>
              <a:t>Testing Phase</a:t>
            </a:r>
            <a:endParaRPr sz="1000" b="1">
              <a:solidFill>
                <a:srgbClr val="FF0000"/>
              </a:solidFill>
            </a:endParaRPr>
          </a:p>
        </p:txBody>
      </p:sp>
      <p:sp>
        <p:nvSpPr>
          <p:cNvPr id="63" name="Google Shape;63;p14"/>
          <p:cNvSpPr txBox="1"/>
          <p:nvPr/>
        </p:nvSpPr>
        <p:spPr>
          <a:xfrm>
            <a:off x="599400" y="4693725"/>
            <a:ext cx="7945200" cy="29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Image source: </a:t>
            </a:r>
            <a:r>
              <a:rPr lang="en-GB" sz="1100"/>
              <a:t>http://www.cs.columbia.edu/~verma/classes/ml/lec/lec1_intro_mle_bayes_naive_evaluation.pdf</a:t>
            </a:r>
            <a:endParaRPr/>
          </a:p>
        </p:txBody>
      </p:sp>
      <p:pic>
        <p:nvPicPr>
          <p:cNvPr id="64" name="Google Shape;64;p14"/>
          <p:cNvPicPr preferRelativeResize="0"/>
          <p:nvPr/>
        </p:nvPicPr>
        <p:blipFill>
          <a:blip r:embed="rId4">
            <a:alphaModFix/>
          </a:blip>
          <a:stretch>
            <a:fillRect/>
          </a:stretch>
        </p:blipFill>
        <p:spPr>
          <a:xfrm>
            <a:off x="1965362" y="2871562"/>
            <a:ext cx="4981374" cy="1826075"/>
          </a:xfrm>
          <a:prstGeom prst="rect">
            <a:avLst/>
          </a:prstGeom>
          <a:noFill/>
          <a:ln w="9525" cap="flat" cmpd="sng">
            <a:solidFill>
              <a:srgbClr val="0000FF"/>
            </a:solidFill>
            <a:prstDash val="solid"/>
            <a:round/>
            <a:headEnd type="none" w="sm" len="sm"/>
            <a:tailEnd type="none" w="sm" len="sm"/>
          </a:ln>
        </p:spPr>
      </p:pic>
    </p:spTree>
    <p:extLst>
      <p:ext uri="{BB962C8B-B14F-4D97-AF65-F5344CB8AC3E}">
        <p14:creationId xmlns:p14="http://schemas.microsoft.com/office/powerpoint/2010/main" val="25486606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11700" y="445025"/>
            <a:ext cx="8520600" cy="60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How to select the classifier?</a:t>
            </a:r>
            <a:endParaRPr/>
          </a:p>
          <a:p>
            <a:pPr marL="0" lvl="0" indent="0" algn="l" rtl="0">
              <a:lnSpc>
                <a:spcPct val="115000"/>
              </a:lnSpc>
              <a:spcBef>
                <a:spcPts val="0"/>
              </a:spcBef>
              <a:spcAft>
                <a:spcPts val="1600"/>
              </a:spcAft>
              <a:buClr>
                <a:schemeClr val="dk1"/>
              </a:buClr>
              <a:buSzPts val="1100"/>
              <a:buFont typeface="Arial"/>
              <a:buNone/>
            </a:pPr>
            <a:endParaRPr sz="1800">
              <a:solidFill>
                <a:schemeClr val="dk2"/>
              </a:solidFill>
            </a:endParaRPr>
          </a:p>
        </p:txBody>
      </p:sp>
      <p:sp>
        <p:nvSpPr>
          <p:cNvPr id="70" name="Google Shape;70;p15"/>
          <p:cNvSpPr txBox="1">
            <a:spLocks noGrp="1"/>
          </p:cNvSpPr>
          <p:nvPr>
            <p:ph type="body" idx="1"/>
          </p:nvPr>
        </p:nvSpPr>
        <p:spPr>
          <a:xfrm>
            <a:off x="311700" y="1152475"/>
            <a:ext cx="8520600" cy="1322100"/>
          </a:xfrm>
          <a:prstGeom prst="rect">
            <a:avLst/>
          </a:prstGeom>
        </p:spPr>
        <p:txBody>
          <a:bodyPr spcFirstLastPara="1" wrap="square" lIns="91425" tIns="91425" rIns="91425" bIns="91425" anchor="t" anchorCtr="0">
            <a:noAutofit/>
          </a:bodyPr>
          <a:lstStyle/>
          <a:p>
            <a:pPr marL="457200" lvl="0" indent="-330200" algn="just" rtl="0">
              <a:spcBef>
                <a:spcPts val="0"/>
              </a:spcBef>
              <a:spcAft>
                <a:spcPts val="0"/>
              </a:spcAft>
              <a:buSzPts val="1600"/>
              <a:buFont typeface="Comic Sans MS"/>
              <a:buChar char="❏"/>
            </a:pPr>
            <a:r>
              <a:rPr lang="en-GB" sz="1600">
                <a:latin typeface="Comic Sans MS"/>
                <a:ea typeface="Comic Sans MS"/>
                <a:cs typeface="Comic Sans MS"/>
                <a:sym typeface="Comic Sans MS"/>
              </a:rPr>
              <a:t>Maximum likelihood (best fits the data) </a:t>
            </a:r>
            <a:endParaRPr sz="1600">
              <a:latin typeface="Comic Sans MS"/>
              <a:ea typeface="Comic Sans MS"/>
              <a:cs typeface="Comic Sans MS"/>
              <a:sym typeface="Comic Sans MS"/>
            </a:endParaRPr>
          </a:p>
          <a:p>
            <a:pPr marL="457200" lvl="0" indent="-330200" algn="just" rtl="0">
              <a:spcBef>
                <a:spcPts val="1000"/>
              </a:spcBef>
              <a:spcAft>
                <a:spcPts val="0"/>
              </a:spcAft>
              <a:buSzPts val="1600"/>
              <a:buFont typeface="Comic Sans MS"/>
              <a:buChar char="❏"/>
            </a:pPr>
            <a:r>
              <a:rPr lang="en-GB" sz="1600">
                <a:latin typeface="Comic Sans MS"/>
                <a:ea typeface="Comic Sans MS"/>
                <a:cs typeface="Comic Sans MS"/>
                <a:sym typeface="Comic Sans MS"/>
              </a:rPr>
              <a:t>Maximum a posteriori (best fits the data but incorporates prior assumptions)</a:t>
            </a:r>
            <a:endParaRPr sz="1600">
              <a:latin typeface="Comic Sans MS"/>
              <a:ea typeface="Comic Sans MS"/>
              <a:cs typeface="Comic Sans MS"/>
              <a:sym typeface="Comic Sans MS"/>
            </a:endParaRPr>
          </a:p>
          <a:p>
            <a:pPr marL="457200" lvl="0" indent="-330200" algn="just" rtl="0">
              <a:spcBef>
                <a:spcPts val="1000"/>
              </a:spcBef>
              <a:spcAft>
                <a:spcPts val="1000"/>
              </a:spcAft>
              <a:buSzPts val="1600"/>
              <a:buFont typeface="Comic Sans MS"/>
              <a:buChar char="❏"/>
            </a:pPr>
            <a:r>
              <a:rPr lang="en-GB" sz="1600">
                <a:latin typeface="Comic Sans MS"/>
                <a:ea typeface="Comic Sans MS"/>
                <a:cs typeface="Comic Sans MS"/>
                <a:sym typeface="Comic Sans MS"/>
              </a:rPr>
              <a:t>Optimization of ‘loss’ criterion (best discriminates the labels)</a:t>
            </a:r>
            <a:endParaRPr sz="1600">
              <a:latin typeface="Comic Sans MS"/>
              <a:ea typeface="Comic Sans MS"/>
              <a:cs typeface="Comic Sans MS"/>
              <a:sym typeface="Comic Sans MS"/>
            </a:endParaRPr>
          </a:p>
        </p:txBody>
      </p:sp>
      <p:pic>
        <p:nvPicPr>
          <p:cNvPr id="71" name="Google Shape;71;p15"/>
          <p:cNvPicPr preferRelativeResize="0"/>
          <p:nvPr/>
        </p:nvPicPr>
        <p:blipFill>
          <a:blip r:embed="rId3">
            <a:alphaModFix/>
          </a:blip>
          <a:stretch>
            <a:fillRect/>
          </a:stretch>
        </p:blipFill>
        <p:spPr>
          <a:xfrm>
            <a:off x="568925" y="2573925"/>
            <a:ext cx="4386801" cy="720225"/>
          </a:xfrm>
          <a:prstGeom prst="rect">
            <a:avLst/>
          </a:prstGeom>
          <a:noFill/>
          <a:ln>
            <a:noFill/>
          </a:ln>
        </p:spPr>
      </p:pic>
      <p:sp>
        <p:nvSpPr>
          <p:cNvPr id="72" name="Google Shape;72;p15"/>
          <p:cNvSpPr txBox="1"/>
          <p:nvPr/>
        </p:nvSpPr>
        <p:spPr>
          <a:xfrm>
            <a:off x="448950" y="3578975"/>
            <a:ext cx="5316000" cy="4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rgbClr val="666666"/>
                </a:solidFill>
                <a:latin typeface="Comic Sans MS"/>
                <a:ea typeface="Comic Sans MS"/>
                <a:cs typeface="Comic Sans MS"/>
                <a:sym typeface="Comic Sans MS"/>
              </a:rPr>
              <a:t>find the parameter settings θ that </a:t>
            </a:r>
            <a:r>
              <a:rPr lang="en-GB" sz="1600">
                <a:solidFill>
                  <a:srgbClr val="0000FF"/>
                </a:solidFill>
                <a:latin typeface="Comic Sans MS"/>
                <a:ea typeface="Comic Sans MS"/>
                <a:cs typeface="Comic Sans MS"/>
                <a:sym typeface="Comic Sans MS"/>
              </a:rPr>
              <a:t>best fits</a:t>
            </a:r>
            <a:r>
              <a:rPr lang="en-GB" sz="1600">
                <a:solidFill>
                  <a:srgbClr val="666666"/>
                </a:solidFill>
                <a:latin typeface="Comic Sans MS"/>
                <a:ea typeface="Comic Sans MS"/>
                <a:cs typeface="Comic Sans MS"/>
                <a:sym typeface="Comic Sans MS"/>
              </a:rPr>
              <a:t> the data.</a:t>
            </a:r>
            <a:endParaRPr sz="1600">
              <a:solidFill>
                <a:srgbClr val="666666"/>
              </a:solidFill>
              <a:latin typeface="Comic Sans MS"/>
              <a:ea typeface="Comic Sans MS"/>
              <a:cs typeface="Comic Sans MS"/>
              <a:sym typeface="Comic Sans MS"/>
            </a:endParaRPr>
          </a:p>
        </p:txBody>
      </p:sp>
      <p:sp>
        <p:nvSpPr>
          <p:cNvPr id="73" name="Google Shape;73;p15"/>
          <p:cNvSpPr/>
          <p:nvPr/>
        </p:nvSpPr>
        <p:spPr>
          <a:xfrm>
            <a:off x="2440200" y="3323325"/>
            <a:ext cx="337500" cy="327300"/>
          </a:xfrm>
          <a:prstGeom prst="downArrow">
            <a:avLst>
              <a:gd name="adj1" fmla="val 50000"/>
              <a:gd name="adj2" fmla="val 50000"/>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txBox="1"/>
          <p:nvPr/>
        </p:nvSpPr>
        <p:spPr>
          <a:xfrm>
            <a:off x="448950" y="4283200"/>
            <a:ext cx="7104000" cy="654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sz="1600">
                <a:solidFill>
                  <a:srgbClr val="666666"/>
                </a:solidFill>
                <a:latin typeface="Comic Sans MS"/>
                <a:ea typeface="Comic Sans MS"/>
                <a:cs typeface="Comic Sans MS"/>
                <a:sym typeface="Comic Sans MS"/>
              </a:rPr>
              <a:t>If each model p, is a probability model, then we can find the best fitting probability model via the </a:t>
            </a:r>
            <a:r>
              <a:rPr lang="en-GB" sz="1600">
                <a:solidFill>
                  <a:srgbClr val="0000FF"/>
                </a:solidFill>
                <a:latin typeface="Comic Sans MS"/>
                <a:ea typeface="Comic Sans MS"/>
                <a:cs typeface="Comic Sans MS"/>
                <a:sym typeface="Comic Sans MS"/>
              </a:rPr>
              <a:t>likelihood estimation</a:t>
            </a:r>
            <a:r>
              <a:rPr lang="en-GB" sz="1600">
                <a:solidFill>
                  <a:srgbClr val="666666"/>
                </a:solidFill>
                <a:latin typeface="Comic Sans MS"/>
                <a:ea typeface="Comic Sans MS"/>
                <a:cs typeface="Comic Sans MS"/>
                <a:sym typeface="Comic Sans MS"/>
              </a:rPr>
              <a:t>!</a:t>
            </a:r>
            <a:endParaRPr sz="1600">
              <a:solidFill>
                <a:srgbClr val="666666"/>
              </a:solidFill>
              <a:latin typeface="Comic Sans MS"/>
              <a:ea typeface="Comic Sans MS"/>
              <a:cs typeface="Comic Sans MS"/>
              <a:sym typeface="Comic Sans MS"/>
            </a:endParaRPr>
          </a:p>
        </p:txBody>
      </p:sp>
      <p:sp>
        <p:nvSpPr>
          <p:cNvPr id="75" name="Google Shape;75;p15"/>
          <p:cNvSpPr/>
          <p:nvPr/>
        </p:nvSpPr>
        <p:spPr>
          <a:xfrm>
            <a:off x="2440200" y="3998375"/>
            <a:ext cx="337500" cy="327300"/>
          </a:xfrm>
          <a:prstGeom prst="downArrow">
            <a:avLst>
              <a:gd name="adj1" fmla="val 50000"/>
              <a:gd name="adj2" fmla="val 50000"/>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84911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Maximum Likelihood Estimation</a:t>
            </a:r>
            <a:endParaRPr/>
          </a:p>
        </p:txBody>
      </p:sp>
      <p:pic>
        <p:nvPicPr>
          <p:cNvPr id="81" name="Google Shape;81;p16"/>
          <p:cNvPicPr preferRelativeResize="0"/>
          <p:nvPr/>
        </p:nvPicPr>
        <p:blipFill>
          <a:blip r:embed="rId3">
            <a:alphaModFix/>
          </a:blip>
          <a:stretch>
            <a:fillRect/>
          </a:stretch>
        </p:blipFill>
        <p:spPr>
          <a:xfrm>
            <a:off x="395075" y="1170125"/>
            <a:ext cx="8282776" cy="781125"/>
          </a:xfrm>
          <a:prstGeom prst="rect">
            <a:avLst/>
          </a:prstGeom>
          <a:noFill/>
          <a:ln>
            <a:noFill/>
          </a:ln>
        </p:spPr>
      </p:pic>
      <p:sp>
        <p:nvSpPr>
          <p:cNvPr id="82" name="Google Shape;82;p16"/>
          <p:cNvSpPr/>
          <p:nvPr/>
        </p:nvSpPr>
        <p:spPr>
          <a:xfrm>
            <a:off x="3963825" y="2203650"/>
            <a:ext cx="3834600" cy="736200"/>
          </a:xfrm>
          <a:prstGeom prst="wedgeRectCallout">
            <a:avLst>
              <a:gd name="adj1" fmla="val -933"/>
              <a:gd name="adj2" fmla="val -11737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600">
                <a:latin typeface="Comic Sans MS"/>
                <a:ea typeface="Comic Sans MS"/>
                <a:cs typeface="Comic Sans MS"/>
                <a:sym typeface="Comic Sans MS"/>
              </a:rPr>
              <a:t>Critical assumption - independence. W/O it, math is intractable!</a:t>
            </a:r>
            <a:endParaRPr sz="1600">
              <a:latin typeface="Comic Sans MS"/>
              <a:ea typeface="Comic Sans MS"/>
              <a:cs typeface="Comic Sans MS"/>
              <a:sym typeface="Comic Sans MS"/>
            </a:endParaRPr>
          </a:p>
        </p:txBody>
      </p:sp>
      <p:sp>
        <p:nvSpPr>
          <p:cNvPr id="83" name="Google Shape;83;p16"/>
          <p:cNvSpPr txBox="1"/>
          <p:nvPr/>
        </p:nvSpPr>
        <p:spPr>
          <a:xfrm>
            <a:off x="558700" y="3221075"/>
            <a:ext cx="7730700" cy="52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a:latin typeface="Comic Sans MS"/>
                <a:ea typeface="Comic Sans MS"/>
                <a:cs typeface="Comic Sans MS"/>
                <a:sym typeface="Comic Sans MS"/>
              </a:rPr>
              <a:t>Interpretation: </a:t>
            </a:r>
            <a:r>
              <a:rPr lang="en-GB" sz="1600">
                <a:solidFill>
                  <a:srgbClr val="0000FF"/>
                </a:solidFill>
                <a:latin typeface="Comic Sans MS"/>
                <a:ea typeface="Comic Sans MS"/>
                <a:cs typeface="Comic Sans MS"/>
                <a:sym typeface="Comic Sans MS"/>
              </a:rPr>
              <a:t>How probable (or how likely) is the data given the model</a:t>
            </a:r>
            <a:r>
              <a:rPr lang="en-GB" sz="1600">
                <a:latin typeface="Comic Sans MS"/>
                <a:ea typeface="Comic Sans MS"/>
                <a:cs typeface="Comic Sans MS"/>
                <a:sym typeface="Comic Sans MS"/>
              </a:rPr>
              <a:t> p</a:t>
            </a:r>
            <a:r>
              <a:rPr lang="en-GB" sz="1600" baseline="-25000">
                <a:latin typeface="Comic Sans MS"/>
                <a:ea typeface="Comic Sans MS"/>
                <a:cs typeface="Comic Sans MS"/>
                <a:sym typeface="Comic Sans MS"/>
              </a:rPr>
              <a:t>θ</a:t>
            </a:r>
            <a:r>
              <a:rPr lang="en-GB" sz="1600">
                <a:latin typeface="Comic Sans MS"/>
                <a:ea typeface="Comic Sans MS"/>
                <a:cs typeface="Comic Sans MS"/>
                <a:sym typeface="Comic Sans MS"/>
              </a:rPr>
              <a:t>? </a:t>
            </a:r>
            <a:endParaRPr sz="1600">
              <a:latin typeface="Comic Sans MS"/>
              <a:ea typeface="Comic Sans MS"/>
              <a:cs typeface="Comic Sans MS"/>
              <a:sym typeface="Comic Sans MS"/>
            </a:endParaRPr>
          </a:p>
        </p:txBody>
      </p:sp>
      <p:pic>
        <p:nvPicPr>
          <p:cNvPr id="84" name="Google Shape;84;p16"/>
          <p:cNvPicPr preferRelativeResize="0"/>
          <p:nvPr/>
        </p:nvPicPr>
        <p:blipFill>
          <a:blip r:embed="rId4">
            <a:alphaModFix/>
          </a:blip>
          <a:stretch>
            <a:fillRect/>
          </a:stretch>
        </p:blipFill>
        <p:spPr>
          <a:xfrm>
            <a:off x="3963825" y="3977675"/>
            <a:ext cx="4110451" cy="736200"/>
          </a:xfrm>
          <a:prstGeom prst="rect">
            <a:avLst/>
          </a:prstGeom>
          <a:noFill/>
          <a:ln w="9525" cap="flat" cmpd="sng">
            <a:solidFill>
              <a:srgbClr val="0000FF"/>
            </a:solidFill>
            <a:prstDash val="solid"/>
            <a:round/>
            <a:headEnd type="none" w="sm" len="sm"/>
            <a:tailEnd type="none" w="sm" len="sm"/>
          </a:ln>
        </p:spPr>
      </p:pic>
      <p:sp>
        <p:nvSpPr>
          <p:cNvPr id="85" name="Google Shape;85;p16"/>
          <p:cNvSpPr txBox="1"/>
          <p:nvPr/>
        </p:nvSpPr>
        <p:spPr>
          <a:xfrm>
            <a:off x="620050" y="3977675"/>
            <a:ext cx="2904000" cy="73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a:latin typeface="Comic Sans MS"/>
                <a:ea typeface="Comic Sans MS"/>
                <a:cs typeface="Comic Sans MS"/>
                <a:sym typeface="Comic Sans MS"/>
              </a:rPr>
              <a:t>Parameter setting θ that maximizes </a:t>
            </a:r>
            <a:endParaRPr sz="1600">
              <a:latin typeface="Comic Sans MS"/>
              <a:ea typeface="Comic Sans MS"/>
              <a:cs typeface="Comic Sans MS"/>
              <a:sym typeface="Comic Sans MS"/>
            </a:endParaRPr>
          </a:p>
        </p:txBody>
      </p:sp>
      <p:pic>
        <p:nvPicPr>
          <p:cNvPr id="86" name="Google Shape;86;p16"/>
          <p:cNvPicPr preferRelativeResize="0"/>
          <p:nvPr/>
        </p:nvPicPr>
        <p:blipFill>
          <a:blip r:embed="rId5">
            <a:alphaModFix/>
          </a:blip>
          <a:stretch>
            <a:fillRect/>
          </a:stretch>
        </p:blipFill>
        <p:spPr>
          <a:xfrm>
            <a:off x="1829425" y="4361225"/>
            <a:ext cx="710182" cy="255800"/>
          </a:xfrm>
          <a:prstGeom prst="rect">
            <a:avLst/>
          </a:prstGeom>
          <a:noFill/>
          <a:ln>
            <a:noFill/>
          </a:ln>
        </p:spPr>
      </p:pic>
    </p:spTree>
    <p:extLst>
      <p:ext uri="{BB962C8B-B14F-4D97-AF65-F5344CB8AC3E}">
        <p14:creationId xmlns:p14="http://schemas.microsoft.com/office/powerpoint/2010/main" val="40428515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Gaussian example</a:t>
            </a:r>
            <a:endParaRPr/>
          </a:p>
        </p:txBody>
      </p:sp>
      <p:sp>
        <p:nvSpPr>
          <p:cNvPr id="92" name="Google Shape;92;p17"/>
          <p:cNvSpPr txBox="1">
            <a:spLocks noGrp="1"/>
          </p:cNvSpPr>
          <p:nvPr>
            <p:ph type="body" idx="1"/>
          </p:nvPr>
        </p:nvSpPr>
        <p:spPr>
          <a:xfrm>
            <a:off x="311700" y="960000"/>
            <a:ext cx="8520600" cy="123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latin typeface="Comic Sans MS"/>
                <a:ea typeface="Comic Sans MS"/>
                <a:cs typeface="Comic Sans MS"/>
                <a:sym typeface="Comic Sans MS"/>
              </a:rPr>
              <a:t>Suppose we have bunches of price data for a laptop: $650, $575, $870, $690, $735, $675, $715, $745, $655, . . .</a:t>
            </a:r>
            <a:endParaRPr sz="1600">
              <a:latin typeface="Comic Sans MS"/>
              <a:ea typeface="Comic Sans MS"/>
              <a:cs typeface="Comic Sans MS"/>
              <a:sym typeface="Comic Sans MS"/>
            </a:endParaRPr>
          </a:p>
          <a:p>
            <a:pPr marL="0" lvl="0" indent="0" algn="l" rtl="0">
              <a:spcBef>
                <a:spcPts val="1600"/>
              </a:spcBef>
              <a:spcAft>
                <a:spcPts val="1600"/>
              </a:spcAft>
              <a:buNone/>
            </a:pPr>
            <a:r>
              <a:rPr lang="en-GB" sz="1600">
                <a:latin typeface="Comic Sans MS"/>
                <a:ea typeface="Comic Sans MS"/>
                <a:cs typeface="Comic Sans MS"/>
                <a:sym typeface="Comic Sans MS"/>
              </a:rPr>
              <a:t>Model class (our assumption): Gaussian </a:t>
            </a:r>
            <a:endParaRPr sz="1600">
              <a:latin typeface="Comic Sans MS"/>
              <a:ea typeface="Comic Sans MS"/>
              <a:cs typeface="Comic Sans MS"/>
              <a:sym typeface="Comic Sans MS"/>
            </a:endParaRPr>
          </a:p>
        </p:txBody>
      </p:sp>
      <p:pic>
        <p:nvPicPr>
          <p:cNvPr id="93" name="Google Shape;93;p17"/>
          <p:cNvPicPr preferRelativeResize="0"/>
          <p:nvPr/>
        </p:nvPicPr>
        <p:blipFill>
          <a:blip r:embed="rId3">
            <a:alphaModFix/>
          </a:blip>
          <a:stretch>
            <a:fillRect/>
          </a:stretch>
        </p:blipFill>
        <p:spPr>
          <a:xfrm>
            <a:off x="5448175" y="1891725"/>
            <a:ext cx="3486150" cy="1638300"/>
          </a:xfrm>
          <a:prstGeom prst="rect">
            <a:avLst/>
          </a:prstGeom>
          <a:noFill/>
          <a:ln>
            <a:noFill/>
          </a:ln>
        </p:spPr>
      </p:pic>
      <p:pic>
        <p:nvPicPr>
          <p:cNvPr id="94" name="Google Shape;94;p17"/>
          <p:cNvPicPr preferRelativeResize="0"/>
          <p:nvPr/>
        </p:nvPicPr>
        <p:blipFill>
          <a:blip r:embed="rId4">
            <a:alphaModFix/>
          </a:blip>
          <a:stretch>
            <a:fillRect/>
          </a:stretch>
        </p:blipFill>
        <p:spPr>
          <a:xfrm>
            <a:off x="311775" y="2194134"/>
            <a:ext cx="4866475" cy="948125"/>
          </a:xfrm>
          <a:prstGeom prst="rect">
            <a:avLst/>
          </a:prstGeom>
          <a:noFill/>
          <a:ln w="19050" cap="flat" cmpd="sng">
            <a:solidFill>
              <a:schemeClr val="dk2"/>
            </a:solidFill>
            <a:prstDash val="solid"/>
            <a:round/>
            <a:headEnd type="none" w="sm" len="sm"/>
            <a:tailEnd type="none" w="sm" len="sm"/>
          </a:ln>
        </p:spPr>
      </p:pic>
      <p:sp>
        <p:nvSpPr>
          <p:cNvPr id="95" name="Google Shape;95;p17"/>
          <p:cNvSpPr txBox="1"/>
          <p:nvPr/>
        </p:nvSpPr>
        <p:spPr>
          <a:xfrm>
            <a:off x="216550" y="3175675"/>
            <a:ext cx="2510100" cy="948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600">
                <a:solidFill>
                  <a:schemeClr val="dk2"/>
                </a:solidFill>
                <a:latin typeface="Comic Sans MS"/>
                <a:ea typeface="Comic Sans MS"/>
                <a:cs typeface="Comic Sans MS"/>
                <a:sym typeface="Comic Sans MS"/>
              </a:rPr>
              <a:t>μ: Parameter (mean)</a:t>
            </a:r>
            <a:endParaRPr sz="1600">
              <a:solidFill>
                <a:schemeClr val="dk2"/>
              </a:solidFill>
              <a:latin typeface="Comic Sans MS"/>
              <a:ea typeface="Comic Sans MS"/>
              <a:cs typeface="Comic Sans MS"/>
              <a:sym typeface="Comic Sans MS"/>
            </a:endParaRPr>
          </a:p>
          <a:p>
            <a:pPr marL="0" lvl="0" indent="0" algn="l" rtl="0">
              <a:lnSpc>
                <a:spcPct val="115000"/>
              </a:lnSpc>
              <a:spcBef>
                <a:spcPts val="1600"/>
              </a:spcBef>
              <a:spcAft>
                <a:spcPts val="1600"/>
              </a:spcAft>
              <a:buNone/>
            </a:pPr>
            <a:r>
              <a:rPr lang="en-GB" sz="1600">
                <a:solidFill>
                  <a:schemeClr val="dk2"/>
                </a:solidFill>
                <a:latin typeface="Comic Sans MS"/>
                <a:ea typeface="Comic Sans MS"/>
                <a:cs typeface="Comic Sans MS"/>
                <a:sym typeface="Comic Sans MS"/>
              </a:rPr>
              <a:t>σ: Paremeter (std. dev)</a:t>
            </a:r>
            <a:endParaRPr sz="1600">
              <a:solidFill>
                <a:schemeClr val="dk2"/>
              </a:solidFill>
              <a:latin typeface="Comic Sans MS"/>
              <a:ea typeface="Comic Sans MS"/>
              <a:cs typeface="Comic Sans MS"/>
              <a:sym typeface="Comic Sans MS"/>
            </a:endParaRPr>
          </a:p>
        </p:txBody>
      </p:sp>
      <p:sp>
        <p:nvSpPr>
          <p:cNvPr id="96" name="Google Shape;96;p17"/>
          <p:cNvSpPr txBox="1"/>
          <p:nvPr/>
        </p:nvSpPr>
        <p:spPr>
          <a:xfrm>
            <a:off x="1390500" y="4318650"/>
            <a:ext cx="6512400" cy="459900"/>
          </a:xfrm>
          <a:prstGeom prst="rect">
            <a:avLst/>
          </a:prstGeom>
          <a:solidFill>
            <a:srgbClr val="B7B7B7"/>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a:latin typeface="Comic Sans MS"/>
                <a:ea typeface="Comic Sans MS"/>
                <a:cs typeface="Comic Sans MS"/>
                <a:sym typeface="Comic Sans MS"/>
              </a:rPr>
              <a:t>So, what is the Maximum Likelihood Estimation </a:t>
            </a:r>
            <a:r>
              <a:rPr lang="en-GB" sz="1600" b="1">
                <a:latin typeface="Comic Sans MS"/>
                <a:ea typeface="Comic Sans MS"/>
                <a:cs typeface="Comic Sans MS"/>
                <a:sym typeface="Comic Sans MS"/>
              </a:rPr>
              <a:t>given the data</a:t>
            </a:r>
            <a:r>
              <a:rPr lang="en-GB" sz="1600">
                <a:latin typeface="Comic Sans MS"/>
                <a:ea typeface="Comic Sans MS"/>
                <a:cs typeface="Comic Sans MS"/>
                <a:sym typeface="Comic Sans MS"/>
              </a:rPr>
              <a:t>?</a:t>
            </a:r>
            <a:endParaRPr sz="1600">
              <a:latin typeface="Comic Sans MS"/>
              <a:ea typeface="Comic Sans MS"/>
              <a:cs typeface="Comic Sans MS"/>
              <a:sym typeface="Comic Sans MS"/>
            </a:endParaRPr>
          </a:p>
        </p:txBody>
      </p:sp>
    </p:spTree>
    <p:extLst>
      <p:ext uri="{BB962C8B-B14F-4D97-AF65-F5344CB8AC3E}">
        <p14:creationId xmlns:p14="http://schemas.microsoft.com/office/powerpoint/2010/main" val="42601575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8"/>
          <p:cNvSpPr txBox="1">
            <a:spLocks noGrp="1"/>
          </p:cNvSpPr>
          <p:nvPr>
            <p:ph type="title"/>
          </p:nvPr>
        </p:nvSpPr>
        <p:spPr>
          <a:xfrm>
            <a:off x="311700" y="266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Some math tricks!</a:t>
            </a:r>
            <a:endParaRPr/>
          </a:p>
        </p:txBody>
      </p:sp>
      <p:pic>
        <p:nvPicPr>
          <p:cNvPr id="102" name="Google Shape;102;p18"/>
          <p:cNvPicPr preferRelativeResize="0"/>
          <p:nvPr/>
        </p:nvPicPr>
        <p:blipFill>
          <a:blip r:embed="rId3">
            <a:alphaModFix/>
          </a:blip>
          <a:stretch>
            <a:fillRect/>
          </a:stretch>
        </p:blipFill>
        <p:spPr>
          <a:xfrm>
            <a:off x="481200" y="712925"/>
            <a:ext cx="4479750" cy="652085"/>
          </a:xfrm>
          <a:prstGeom prst="rect">
            <a:avLst/>
          </a:prstGeom>
          <a:noFill/>
          <a:ln>
            <a:noFill/>
          </a:ln>
        </p:spPr>
      </p:pic>
      <p:pic>
        <p:nvPicPr>
          <p:cNvPr id="103" name="Google Shape;103;p18"/>
          <p:cNvPicPr preferRelativeResize="0"/>
          <p:nvPr/>
        </p:nvPicPr>
        <p:blipFill>
          <a:blip r:embed="rId4">
            <a:alphaModFix/>
          </a:blip>
          <a:stretch>
            <a:fillRect/>
          </a:stretch>
        </p:blipFill>
        <p:spPr>
          <a:xfrm>
            <a:off x="619925" y="1543050"/>
            <a:ext cx="3703338" cy="499800"/>
          </a:xfrm>
          <a:prstGeom prst="rect">
            <a:avLst/>
          </a:prstGeom>
          <a:noFill/>
          <a:ln>
            <a:noFill/>
          </a:ln>
        </p:spPr>
      </p:pic>
      <p:sp>
        <p:nvSpPr>
          <p:cNvPr id="104" name="Google Shape;104;p18"/>
          <p:cNvSpPr/>
          <p:nvPr/>
        </p:nvSpPr>
        <p:spPr>
          <a:xfrm>
            <a:off x="2237450" y="1259550"/>
            <a:ext cx="337500" cy="327300"/>
          </a:xfrm>
          <a:prstGeom prst="downArrow">
            <a:avLst>
              <a:gd name="adj1" fmla="val 50000"/>
              <a:gd name="adj2" fmla="val 50000"/>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8"/>
          <p:cNvSpPr txBox="1"/>
          <p:nvPr/>
        </p:nvSpPr>
        <p:spPr>
          <a:xfrm>
            <a:off x="4652625" y="1318950"/>
            <a:ext cx="1013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latin typeface="Comic Sans MS"/>
                <a:ea typeface="Comic Sans MS"/>
                <a:cs typeface="Comic Sans MS"/>
                <a:sym typeface="Comic Sans MS"/>
              </a:rPr>
              <a:t>Trick 1</a:t>
            </a:r>
            <a:endParaRPr sz="1800">
              <a:latin typeface="Comic Sans MS"/>
              <a:ea typeface="Comic Sans MS"/>
              <a:cs typeface="Comic Sans MS"/>
              <a:sym typeface="Comic Sans MS"/>
            </a:endParaRPr>
          </a:p>
        </p:txBody>
      </p:sp>
      <p:pic>
        <p:nvPicPr>
          <p:cNvPr id="106" name="Google Shape;106;p18"/>
          <p:cNvPicPr preferRelativeResize="0"/>
          <p:nvPr/>
        </p:nvPicPr>
        <p:blipFill>
          <a:blip r:embed="rId5">
            <a:alphaModFix/>
          </a:blip>
          <a:stretch>
            <a:fillRect/>
          </a:stretch>
        </p:blipFill>
        <p:spPr>
          <a:xfrm>
            <a:off x="69925" y="2601858"/>
            <a:ext cx="5352125" cy="2442067"/>
          </a:xfrm>
          <a:prstGeom prst="rect">
            <a:avLst/>
          </a:prstGeom>
          <a:noFill/>
          <a:ln>
            <a:noFill/>
          </a:ln>
        </p:spPr>
      </p:pic>
      <p:sp>
        <p:nvSpPr>
          <p:cNvPr id="107" name="Google Shape;107;p18"/>
          <p:cNvSpPr/>
          <p:nvPr/>
        </p:nvSpPr>
        <p:spPr>
          <a:xfrm>
            <a:off x="2237450" y="2042850"/>
            <a:ext cx="337500" cy="327300"/>
          </a:xfrm>
          <a:prstGeom prst="downArrow">
            <a:avLst>
              <a:gd name="adj1" fmla="val 50000"/>
              <a:gd name="adj2" fmla="val 50000"/>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8" name="Google Shape;108;p18"/>
          <p:cNvPicPr preferRelativeResize="0"/>
          <p:nvPr/>
        </p:nvPicPr>
        <p:blipFill>
          <a:blip r:embed="rId6">
            <a:alphaModFix/>
          </a:blip>
          <a:stretch>
            <a:fillRect/>
          </a:stretch>
        </p:blipFill>
        <p:spPr>
          <a:xfrm>
            <a:off x="5530025" y="3237224"/>
            <a:ext cx="3423092" cy="572700"/>
          </a:xfrm>
          <a:prstGeom prst="rect">
            <a:avLst/>
          </a:prstGeom>
          <a:noFill/>
          <a:ln>
            <a:noFill/>
          </a:ln>
        </p:spPr>
      </p:pic>
      <p:sp>
        <p:nvSpPr>
          <p:cNvPr id="109" name="Google Shape;109;p18"/>
          <p:cNvSpPr/>
          <p:nvPr/>
        </p:nvSpPr>
        <p:spPr>
          <a:xfrm rot="-5400000">
            <a:off x="5089650" y="3417225"/>
            <a:ext cx="337500" cy="327300"/>
          </a:xfrm>
          <a:prstGeom prst="downArrow">
            <a:avLst>
              <a:gd name="adj1" fmla="val 50000"/>
              <a:gd name="adj2" fmla="val 50000"/>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 name="Google Shape;110;p18"/>
          <p:cNvPicPr preferRelativeResize="0"/>
          <p:nvPr/>
        </p:nvPicPr>
        <p:blipFill>
          <a:blip r:embed="rId7">
            <a:alphaModFix/>
          </a:blip>
          <a:stretch>
            <a:fillRect/>
          </a:stretch>
        </p:blipFill>
        <p:spPr>
          <a:xfrm>
            <a:off x="6191937" y="4130450"/>
            <a:ext cx="2099275" cy="701875"/>
          </a:xfrm>
          <a:prstGeom prst="rect">
            <a:avLst/>
          </a:prstGeom>
          <a:noFill/>
          <a:ln>
            <a:noFill/>
          </a:ln>
        </p:spPr>
      </p:pic>
      <p:sp>
        <p:nvSpPr>
          <p:cNvPr id="111" name="Google Shape;111;p18"/>
          <p:cNvSpPr/>
          <p:nvPr/>
        </p:nvSpPr>
        <p:spPr>
          <a:xfrm rot="-5400000">
            <a:off x="5583525" y="4264363"/>
            <a:ext cx="337500" cy="327300"/>
          </a:xfrm>
          <a:prstGeom prst="downArrow">
            <a:avLst>
              <a:gd name="adj1" fmla="val 50000"/>
              <a:gd name="adj2" fmla="val 50000"/>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8"/>
          <p:cNvSpPr txBox="1"/>
          <p:nvPr/>
        </p:nvSpPr>
        <p:spPr>
          <a:xfrm>
            <a:off x="3558300" y="2601850"/>
            <a:ext cx="1013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latin typeface="Comic Sans MS"/>
                <a:ea typeface="Comic Sans MS"/>
                <a:cs typeface="Comic Sans MS"/>
                <a:sym typeface="Comic Sans MS"/>
              </a:rPr>
              <a:t>Trick 2</a:t>
            </a:r>
            <a:endParaRPr sz="1800">
              <a:latin typeface="Comic Sans MS"/>
              <a:ea typeface="Comic Sans MS"/>
              <a:cs typeface="Comic Sans MS"/>
              <a:sym typeface="Comic Sans MS"/>
            </a:endParaRPr>
          </a:p>
        </p:txBody>
      </p:sp>
      <p:sp>
        <p:nvSpPr>
          <p:cNvPr id="113" name="Google Shape;113;p18"/>
          <p:cNvSpPr txBox="1"/>
          <p:nvPr/>
        </p:nvSpPr>
        <p:spPr>
          <a:xfrm>
            <a:off x="6451800" y="3749625"/>
            <a:ext cx="1013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latin typeface="Comic Sans MS"/>
                <a:ea typeface="Comic Sans MS"/>
                <a:cs typeface="Comic Sans MS"/>
                <a:sym typeface="Comic Sans MS"/>
              </a:rPr>
              <a:t>Trick 3</a:t>
            </a:r>
            <a:endParaRPr sz="1800">
              <a:latin typeface="Comic Sans MS"/>
              <a:ea typeface="Comic Sans MS"/>
              <a:cs typeface="Comic Sans MS"/>
              <a:sym typeface="Comic Sans MS"/>
            </a:endParaRPr>
          </a:p>
        </p:txBody>
      </p:sp>
      <p:sp>
        <p:nvSpPr>
          <p:cNvPr id="114" name="Google Shape;114;p18"/>
          <p:cNvSpPr txBox="1">
            <a:spLocks noGrp="1"/>
          </p:cNvSpPr>
          <p:nvPr>
            <p:ph type="body" idx="1"/>
          </p:nvPr>
        </p:nvSpPr>
        <p:spPr>
          <a:xfrm>
            <a:off x="5732650" y="839675"/>
            <a:ext cx="3298200" cy="1016100"/>
          </a:xfrm>
          <a:prstGeom prst="rect">
            <a:avLst/>
          </a:prstGeom>
          <a:solidFill>
            <a:srgbClr val="B7B7B7"/>
          </a:solidFill>
        </p:spPr>
        <p:txBody>
          <a:bodyPr spcFirstLastPara="1" wrap="square" lIns="91425" tIns="91425" rIns="91425" bIns="91425" anchor="t" anchorCtr="0">
            <a:noAutofit/>
          </a:bodyPr>
          <a:lstStyle/>
          <a:p>
            <a:pPr marL="0" lvl="0" indent="0" algn="just" rtl="0">
              <a:spcBef>
                <a:spcPts val="0"/>
              </a:spcBef>
              <a:spcAft>
                <a:spcPts val="1600"/>
              </a:spcAft>
              <a:buNone/>
            </a:pPr>
            <a:r>
              <a:rPr lang="en-GB" sz="1600">
                <a:solidFill>
                  <a:srgbClr val="000000"/>
                </a:solidFill>
                <a:latin typeface="Comic Sans MS"/>
                <a:ea typeface="Comic Sans MS"/>
                <a:cs typeface="Comic Sans MS"/>
                <a:sym typeface="Comic Sans MS"/>
              </a:rPr>
              <a:t>So, the best fitting Gaussian model (given the data) is the one with the estimated parameters,</a:t>
            </a:r>
            <a:endParaRPr sz="1600">
              <a:solidFill>
                <a:srgbClr val="000000"/>
              </a:solidFill>
              <a:latin typeface="Comic Sans MS"/>
              <a:ea typeface="Comic Sans MS"/>
              <a:cs typeface="Comic Sans MS"/>
              <a:sym typeface="Comic Sans MS"/>
            </a:endParaRPr>
          </a:p>
        </p:txBody>
      </p:sp>
      <p:pic>
        <p:nvPicPr>
          <p:cNvPr id="115" name="Google Shape;115;p18"/>
          <p:cNvPicPr preferRelativeResize="0"/>
          <p:nvPr/>
        </p:nvPicPr>
        <p:blipFill>
          <a:blip r:embed="rId8">
            <a:alphaModFix/>
          </a:blip>
          <a:stretch>
            <a:fillRect/>
          </a:stretch>
        </p:blipFill>
        <p:spPr>
          <a:xfrm>
            <a:off x="5343931" y="1902775"/>
            <a:ext cx="985681" cy="652075"/>
          </a:xfrm>
          <a:prstGeom prst="rect">
            <a:avLst/>
          </a:prstGeom>
          <a:noFill/>
          <a:ln>
            <a:noFill/>
          </a:ln>
        </p:spPr>
      </p:pic>
      <p:sp>
        <p:nvSpPr>
          <p:cNvPr id="116" name="Google Shape;116;p18"/>
          <p:cNvSpPr txBox="1">
            <a:spLocks noGrp="1"/>
          </p:cNvSpPr>
          <p:nvPr>
            <p:ph type="body" idx="1"/>
          </p:nvPr>
        </p:nvSpPr>
        <p:spPr>
          <a:xfrm>
            <a:off x="6344625" y="2017425"/>
            <a:ext cx="731100" cy="501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600">
                <a:latin typeface="Comic Sans MS"/>
                <a:ea typeface="Comic Sans MS"/>
                <a:cs typeface="Comic Sans MS"/>
                <a:sym typeface="Comic Sans MS"/>
              </a:rPr>
              <a:t>AND</a:t>
            </a:r>
            <a:endParaRPr sz="1600">
              <a:latin typeface="Comic Sans MS"/>
              <a:ea typeface="Comic Sans MS"/>
              <a:cs typeface="Comic Sans MS"/>
              <a:sym typeface="Comic Sans MS"/>
            </a:endParaRPr>
          </a:p>
        </p:txBody>
      </p:sp>
      <p:pic>
        <p:nvPicPr>
          <p:cNvPr id="117" name="Google Shape;117;p18"/>
          <p:cNvPicPr preferRelativeResize="0"/>
          <p:nvPr/>
        </p:nvPicPr>
        <p:blipFill>
          <a:blip r:embed="rId9">
            <a:alphaModFix/>
          </a:blip>
          <a:stretch>
            <a:fillRect/>
          </a:stretch>
        </p:blipFill>
        <p:spPr>
          <a:xfrm>
            <a:off x="7101550" y="1853350"/>
            <a:ext cx="1760538" cy="701875"/>
          </a:xfrm>
          <a:prstGeom prst="rect">
            <a:avLst/>
          </a:prstGeom>
          <a:noFill/>
          <a:ln>
            <a:noFill/>
          </a:ln>
        </p:spPr>
      </p:pic>
      <p:sp>
        <p:nvSpPr>
          <p:cNvPr id="118" name="Google Shape;118;p18"/>
          <p:cNvSpPr/>
          <p:nvPr/>
        </p:nvSpPr>
        <p:spPr>
          <a:xfrm rot="10800000">
            <a:off x="6957250" y="2786563"/>
            <a:ext cx="337500" cy="327300"/>
          </a:xfrm>
          <a:prstGeom prst="downArrow">
            <a:avLst>
              <a:gd name="adj1" fmla="val 50000"/>
              <a:gd name="adj2" fmla="val 50000"/>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40137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311700" y="348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Now an MLE idea utilizing Bayes’ rule</a:t>
            </a:r>
            <a:endParaRPr/>
          </a:p>
        </p:txBody>
      </p:sp>
      <p:pic>
        <p:nvPicPr>
          <p:cNvPr id="124" name="Google Shape;124;p19"/>
          <p:cNvPicPr preferRelativeResize="0"/>
          <p:nvPr/>
        </p:nvPicPr>
        <p:blipFill>
          <a:blip r:embed="rId3">
            <a:alphaModFix/>
          </a:blip>
          <a:stretch>
            <a:fillRect/>
          </a:stretch>
        </p:blipFill>
        <p:spPr>
          <a:xfrm>
            <a:off x="643275" y="1017725"/>
            <a:ext cx="4920049" cy="2434600"/>
          </a:xfrm>
          <a:prstGeom prst="rect">
            <a:avLst/>
          </a:prstGeom>
          <a:noFill/>
          <a:ln>
            <a:noFill/>
          </a:ln>
        </p:spPr>
      </p:pic>
      <p:pic>
        <p:nvPicPr>
          <p:cNvPr id="125" name="Google Shape;125;p19"/>
          <p:cNvPicPr preferRelativeResize="0"/>
          <p:nvPr/>
        </p:nvPicPr>
        <p:blipFill>
          <a:blip r:embed="rId4">
            <a:alphaModFix/>
          </a:blip>
          <a:stretch>
            <a:fillRect/>
          </a:stretch>
        </p:blipFill>
        <p:spPr>
          <a:xfrm>
            <a:off x="3634200" y="4023250"/>
            <a:ext cx="4972062" cy="572700"/>
          </a:xfrm>
          <a:prstGeom prst="rect">
            <a:avLst/>
          </a:prstGeom>
          <a:noFill/>
          <a:ln>
            <a:noFill/>
          </a:ln>
        </p:spPr>
      </p:pic>
      <p:sp>
        <p:nvSpPr>
          <p:cNvPr id="126" name="Google Shape;126;p19"/>
          <p:cNvSpPr txBox="1"/>
          <p:nvPr/>
        </p:nvSpPr>
        <p:spPr>
          <a:xfrm>
            <a:off x="6584825" y="3163150"/>
            <a:ext cx="2083200" cy="44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a:latin typeface="Comic Sans MS"/>
                <a:ea typeface="Comic Sans MS"/>
                <a:cs typeface="Comic Sans MS"/>
                <a:sym typeface="Comic Sans MS"/>
              </a:rPr>
              <a:t>Using labelled data</a:t>
            </a:r>
            <a:endParaRPr sz="1600">
              <a:latin typeface="Comic Sans MS"/>
              <a:ea typeface="Comic Sans MS"/>
              <a:cs typeface="Comic Sans MS"/>
              <a:sym typeface="Comic Sans MS"/>
            </a:endParaRPr>
          </a:p>
        </p:txBody>
      </p:sp>
      <p:cxnSp>
        <p:nvCxnSpPr>
          <p:cNvPr id="127" name="Google Shape;127;p19"/>
          <p:cNvCxnSpPr>
            <a:stCxn id="126" idx="2"/>
          </p:cNvCxnSpPr>
          <p:nvPr/>
        </p:nvCxnSpPr>
        <p:spPr>
          <a:xfrm flipH="1">
            <a:off x="7246325" y="3611350"/>
            <a:ext cx="380100" cy="448200"/>
          </a:xfrm>
          <a:prstGeom prst="straightConnector1">
            <a:avLst/>
          </a:prstGeom>
          <a:noFill/>
          <a:ln w="28575" cap="flat" cmpd="sng">
            <a:solidFill>
              <a:srgbClr val="0000FF"/>
            </a:solidFill>
            <a:prstDash val="solid"/>
            <a:round/>
            <a:headEnd type="none" w="med" len="med"/>
            <a:tailEnd type="triangle" w="med" len="med"/>
          </a:ln>
        </p:spPr>
      </p:cxnSp>
      <p:sp>
        <p:nvSpPr>
          <p:cNvPr id="128" name="Google Shape;128;p19"/>
          <p:cNvSpPr txBox="1"/>
          <p:nvPr/>
        </p:nvSpPr>
        <p:spPr>
          <a:xfrm>
            <a:off x="5106950" y="3160150"/>
            <a:ext cx="1352100" cy="44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a:latin typeface="Comic Sans MS"/>
                <a:ea typeface="Comic Sans MS"/>
                <a:cs typeface="Comic Sans MS"/>
                <a:sym typeface="Comic Sans MS"/>
              </a:rPr>
              <a:t>Features</a:t>
            </a:r>
            <a:endParaRPr sz="1600">
              <a:latin typeface="Comic Sans MS"/>
              <a:ea typeface="Comic Sans MS"/>
              <a:cs typeface="Comic Sans MS"/>
              <a:sym typeface="Comic Sans MS"/>
            </a:endParaRPr>
          </a:p>
        </p:txBody>
      </p:sp>
      <p:cxnSp>
        <p:nvCxnSpPr>
          <p:cNvPr id="129" name="Google Shape;129;p19"/>
          <p:cNvCxnSpPr>
            <a:stCxn id="128" idx="2"/>
          </p:cNvCxnSpPr>
          <p:nvPr/>
        </p:nvCxnSpPr>
        <p:spPr>
          <a:xfrm>
            <a:off x="5783000" y="3608350"/>
            <a:ext cx="516000" cy="490800"/>
          </a:xfrm>
          <a:prstGeom prst="straightConnector1">
            <a:avLst/>
          </a:prstGeom>
          <a:noFill/>
          <a:ln w="28575" cap="flat" cmpd="sng">
            <a:solidFill>
              <a:srgbClr val="0000FF"/>
            </a:solidFill>
            <a:prstDash val="solid"/>
            <a:round/>
            <a:headEnd type="none" w="med" len="med"/>
            <a:tailEnd type="triangle" w="med" len="med"/>
          </a:ln>
        </p:spPr>
      </p:cxnSp>
      <p:sp>
        <p:nvSpPr>
          <p:cNvPr id="130" name="Google Shape;130;p19"/>
          <p:cNvSpPr txBox="1"/>
          <p:nvPr/>
        </p:nvSpPr>
        <p:spPr>
          <a:xfrm>
            <a:off x="5890475" y="4689125"/>
            <a:ext cx="3167100" cy="44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a:latin typeface="Comic Sans MS"/>
                <a:ea typeface="Comic Sans MS"/>
                <a:cs typeface="Comic Sans MS"/>
                <a:sym typeface="Comic Sans MS"/>
              </a:rPr>
              <a:t>General frequency of spam/ham</a:t>
            </a:r>
            <a:endParaRPr sz="1600">
              <a:latin typeface="Comic Sans MS"/>
              <a:ea typeface="Comic Sans MS"/>
              <a:cs typeface="Comic Sans MS"/>
              <a:sym typeface="Comic Sans MS"/>
            </a:endParaRPr>
          </a:p>
        </p:txBody>
      </p:sp>
      <p:sp>
        <p:nvSpPr>
          <p:cNvPr id="131" name="Google Shape;131;p19"/>
          <p:cNvSpPr/>
          <p:nvPr/>
        </p:nvSpPr>
        <p:spPr>
          <a:xfrm rot="-2119267">
            <a:off x="4387047" y="3427743"/>
            <a:ext cx="590496" cy="635693"/>
          </a:xfrm>
          <a:prstGeom prst="downArrow">
            <a:avLst>
              <a:gd name="adj1" fmla="val 50000"/>
              <a:gd name="adj2" fmla="val 50000"/>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2" name="Google Shape;132;p19"/>
          <p:cNvCxnSpPr/>
          <p:nvPr/>
        </p:nvCxnSpPr>
        <p:spPr>
          <a:xfrm rot="10800000" flipH="1">
            <a:off x="7685475" y="4488275"/>
            <a:ext cx="296700" cy="414300"/>
          </a:xfrm>
          <a:prstGeom prst="straightConnector1">
            <a:avLst/>
          </a:prstGeom>
          <a:noFill/>
          <a:ln w="28575" cap="flat" cmpd="sng">
            <a:solidFill>
              <a:srgbClr val="0000FF"/>
            </a:solidFill>
            <a:prstDash val="solid"/>
            <a:round/>
            <a:headEnd type="none" w="med" len="med"/>
            <a:tailEnd type="triangle" w="med" len="med"/>
          </a:ln>
        </p:spPr>
      </p:cxnSp>
    </p:spTree>
    <p:extLst>
      <p:ext uri="{BB962C8B-B14F-4D97-AF65-F5344CB8AC3E}">
        <p14:creationId xmlns:p14="http://schemas.microsoft.com/office/powerpoint/2010/main" val="8732052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0"/>
          <p:cNvSpPr txBox="1">
            <a:spLocks noGrp="1"/>
          </p:cNvSpPr>
          <p:nvPr>
            <p:ph type="title"/>
          </p:nvPr>
        </p:nvSpPr>
        <p:spPr>
          <a:xfrm>
            <a:off x="311700" y="2405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What’s so ‘naive’ in the ‘naive Bayes’?</a:t>
            </a:r>
            <a:endParaRPr/>
          </a:p>
        </p:txBody>
      </p:sp>
      <p:sp>
        <p:nvSpPr>
          <p:cNvPr id="138" name="Google Shape;138;p20"/>
          <p:cNvSpPr txBox="1">
            <a:spLocks noGrp="1"/>
          </p:cNvSpPr>
          <p:nvPr>
            <p:ph type="body" idx="1"/>
          </p:nvPr>
        </p:nvSpPr>
        <p:spPr>
          <a:xfrm>
            <a:off x="311700" y="866150"/>
            <a:ext cx="8520600" cy="4101900"/>
          </a:xfrm>
          <a:prstGeom prst="rect">
            <a:avLst/>
          </a:prstGeom>
        </p:spPr>
        <p:txBody>
          <a:bodyPr spcFirstLastPara="1" wrap="square" lIns="91425" tIns="91425" rIns="91425" bIns="91425" anchor="t" anchorCtr="0">
            <a:noAutofit/>
          </a:bodyPr>
          <a:lstStyle/>
          <a:p>
            <a:pPr marL="457200" lvl="0" indent="-330200" algn="just" rtl="0">
              <a:spcBef>
                <a:spcPts val="0"/>
              </a:spcBef>
              <a:spcAft>
                <a:spcPts val="0"/>
              </a:spcAft>
              <a:buSzPts val="1600"/>
              <a:buFont typeface="Comic Sans MS"/>
              <a:buChar char="❏"/>
            </a:pPr>
            <a:r>
              <a:rPr lang="en-GB" sz="1600">
                <a:latin typeface="Comic Sans MS"/>
                <a:ea typeface="Comic Sans MS"/>
                <a:cs typeface="Comic Sans MS"/>
                <a:sym typeface="Comic Sans MS"/>
              </a:rPr>
              <a:t>In Bayes’ rule, the prior is multiplied by the likelihood to get posterior probability. In naive Bayes’ algorithm, the likelihood is the joint probability of features given the label.</a:t>
            </a:r>
            <a:endParaRPr sz="1600">
              <a:latin typeface="Comic Sans MS"/>
              <a:ea typeface="Comic Sans MS"/>
              <a:cs typeface="Comic Sans MS"/>
              <a:sym typeface="Comic Sans MS"/>
            </a:endParaRPr>
          </a:p>
          <a:p>
            <a:pPr marL="457200" lvl="0" indent="-330200" algn="just" rtl="0">
              <a:spcBef>
                <a:spcPts val="1000"/>
              </a:spcBef>
              <a:spcAft>
                <a:spcPts val="0"/>
              </a:spcAft>
              <a:buSzPts val="1600"/>
              <a:buFont typeface="Comic Sans MS"/>
              <a:buChar char="❏"/>
            </a:pPr>
            <a:r>
              <a:rPr lang="en-GB" sz="1600">
                <a:latin typeface="Comic Sans MS"/>
                <a:ea typeface="Comic Sans MS"/>
                <a:cs typeface="Comic Sans MS"/>
                <a:sym typeface="Comic Sans MS"/>
              </a:rPr>
              <a:t>Let’s take example of spam emails. The labels are -sapm or ham. Features are words - </a:t>
            </a:r>
            <a:r>
              <a:rPr lang="en-GB" sz="1600">
                <a:solidFill>
                  <a:srgbClr val="0000FF"/>
                </a:solidFill>
                <a:latin typeface="Comic Sans MS"/>
                <a:ea typeface="Comic Sans MS"/>
                <a:cs typeface="Comic Sans MS"/>
                <a:sym typeface="Comic Sans MS"/>
              </a:rPr>
              <a:t>‘free’, ‘lottery’, &lt;your best friend’s name&gt;, &lt;latest movie name&gt;, ’Nigerian prince’</a:t>
            </a:r>
            <a:r>
              <a:rPr lang="en-GB" sz="1600">
                <a:latin typeface="Comic Sans MS"/>
                <a:ea typeface="Comic Sans MS"/>
                <a:cs typeface="Comic Sans MS"/>
                <a:sym typeface="Comic Sans MS"/>
              </a:rPr>
              <a:t>, etc.</a:t>
            </a:r>
            <a:endParaRPr sz="1600">
              <a:latin typeface="Comic Sans MS"/>
              <a:ea typeface="Comic Sans MS"/>
              <a:cs typeface="Comic Sans MS"/>
              <a:sym typeface="Comic Sans MS"/>
            </a:endParaRPr>
          </a:p>
          <a:p>
            <a:pPr marL="457200" lvl="0" indent="-330200" algn="just" rtl="0">
              <a:spcBef>
                <a:spcPts val="1000"/>
              </a:spcBef>
              <a:spcAft>
                <a:spcPts val="0"/>
              </a:spcAft>
              <a:buSzPts val="1600"/>
              <a:buFont typeface="Comic Sans MS"/>
              <a:buChar char="❏"/>
            </a:pPr>
            <a:r>
              <a:rPr lang="en-GB" sz="1600">
                <a:latin typeface="Comic Sans MS"/>
                <a:ea typeface="Comic Sans MS"/>
                <a:cs typeface="Comic Sans MS"/>
                <a:sym typeface="Comic Sans MS"/>
              </a:rPr>
              <a:t>What is the joint probability of these words appearing in an email given the label - spam or ham. That is difficult to determine. But what if we make the assumption that all of those words appear independent of one another? Then the joint probability is just the product of individual probabilities. And individual probabilities can be computed with the frequency of the word in emails.</a:t>
            </a:r>
            <a:endParaRPr sz="1600">
              <a:latin typeface="Comic Sans MS"/>
              <a:ea typeface="Comic Sans MS"/>
              <a:cs typeface="Comic Sans MS"/>
              <a:sym typeface="Comic Sans MS"/>
            </a:endParaRPr>
          </a:p>
          <a:p>
            <a:pPr marL="457200" lvl="0" indent="-330200" algn="just" rtl="0">
              <a:spcBef>
                <a:spcPts val="1000"/>
              </a:spcBef>
              <a:spcAft>
                <a:spcPts val="1000"/>
              </a:spcAft>
              <a:buSzPts val="1600"/>
              <a:buFont typeface="Comic Sans MS"/>
              <a:buChar char="❏"/>
            </a:pPr>
            <a:r>
              <a:rPr lang="en-GB" sz="1600">
                <a:latin typeface="Comic Sans MS"/>
                <a:ea typeface="Comic Sans MS"/>
                <a:cs typeface="Comic Sans MS"/>
                <a:sym typeface="Comic Sans MS"/>
              </a:rPr>
              <a:t>This assumption of independence is the reason it is called </a:t>
            </a:r>
            <a:r>
              <a:rPr lang="en-GB" sz="1600" i="1">
                <a:latin typeface="Comic Sans MS"/>
                <a:ea typeface="Comic Sans MS"/>
                <a:cs typeface="Comic Sans MS"/>
                <a:sym typeface="Comic Sans MS"/>
              </a:rPr>
              <a:t>naive</a:t>
            </a:r>
            <a:r>
              <a:rPr lang="en-GB" sz="1600">
                <a:latin typeface="Comic Sans MS"/>
                <a:ea typeface="Comic Sans MS"/>
                <a:cs typeface="Comic Sans MS"/>
                <a:sym typeface="Comic Sans MS"/>
              </a:rPr>
              <a:t>. W/O it, solution is almost impossible and the algorithm will not scale to real-life applications.</a:t>
            </a:r>
            <a:endParaRPr sz="1600">
              <a:latin typeface="Comic Sans MS"/>
              <a:ea typeface="Comic Sans MS"/>
              <a:cs typeface="Comic Sans MS"/>
              <a:sym typeface="Comic Sans MS"/>
            </a:endParaRPr>
          </a:p>
        </p:txBody>
      </p:sp>
    </p:spTree>
    <p:extLst>
      <p:ext uri="{BB962C8B-B14F-4D97-AF65-F5344CB8AC3E}">
        <p14:creationId xmlns:p14="http://schemas.microsoft.com/office/powerpoint/2010/main" val="27271543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Let’s do some hands-on coding...</a:t>
            </a:r>
            <a:endParaRPr/>
          </a:p>
        </p:txBody>
      </p:sp>
      <p:sp>
        <p:nvSpPr>
          <p:cNvPr id="144" name="Google Shape;144;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extLst>
      <p:ext uri="{BB962C8B-B14F-4D97-AF65-F5344CB8AC3E}">
        <p14:creationId xmlns:p14="http://schemas.microsoft.com/office/powerpoint/2010/main" val="34465628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311700" y="581250"/>
            <a:ext cx="8657100" cy="2420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5200"/>
              <a:t>K-means clustering and related concepts - EM, GMM</a:t>
            </a:r>
            <a:endParaRPr sz="5200">
              <a:solidFill>
                <a:srgbClr val="000000"/>
              </a:solidFill>
            </a:endParaRPr>
          </a:p>
        </p:txBody>
      </p:sp>
      <p:sp>
        <p:nvSpPr>
          <p:cNvPr id="55" name="Google Shape;55;p13"/>
          <p:cNvSpPr txBox="1"/>
          <p:nvPr/>
        </p:nvSpPr>
        <p:spPr>
          <a:xfrm>
            <a:off x="311700" y="3302175"/>
            <a:ext cx="8520600" cy="102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800">
                <a:solidFill>
                  <a:srgbClr val="595959"/>
                </a:solidFill>
              </a:rPr>
              <a:t>Dr. Tirthajyoti Sarkar</a:t>
            </a:r>
            <a:endParaRPr sz="2800">
              <a:solidFill>
                <a:srgbClr val="595959"/>
              </a:solidFill>
            </a:endParaRPr>
          </a:p>
          <a:p>
            <a:pPr marL="0" lvl="0" indent="0" algn="ctr" rtl="0">
              <a:spcBef>
                <a:spcPts val="0"/>
              </a:spcBef>
              <a:spcAft>
                <a:spcPts val="0"/>
              </a:spcAft>
              <a:buNone/>
            </a:pPr>
            <a:r>
              <a:rPr lang="en-GB" sz="2800">
                <a:solidFill>
                  <a:srgbClr val="595959"/>
                </a:solidFill>
              </a:rPr>
              <a:t>August 31st, 2019</a:t>
            </a:r>
            <a:endParaRPr sz="2800">
              <a:solidFill>
                <a:srgbClr val="595959"/>
              </a:solidFill>
            </a:endParaRPr>
          </a:p>
        </p:txBody>
      </p:sp>
    </p:spTree>
    <p:extLst>
      <p:ext uri="{BB962C8B-B14F-4D97-AF65-F5344CB8AC3E}">
        <p14:creationId xmlns:p14="http://schemas.microsoft.com/office/powerpoint/2010/main" val="17534721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342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Unsupervised machine learning/clustering</a:t>
            </a:r>
            <a:endParaRPr/>
          </a:p>
        </p:txBody>
      </p:sp>
      <p:sp>
        <p:nvSpPr>
          <p:cNvPr id="61" name="Google Shape;61;p14"/>
          <p:cNvSpPr txBox="1">
            <a:spLocks noGrp="1"/>
          </p:cNvSpPr>
          <p:nvPr>
            <p:ph type="body" idx="1"/>
          </p:nvPr>
        </p:nvSpPr>
        <p:spPr>
          <a:xfrm>
            <a:off x="193800" y="1152475"/>
            <a:ext cx="4378200" cy="3663900"/>
          </a:xfrm>
          <a:prstGeom prst="rect">
            <a:avLst/>
          </a:prstGeom>
        </p:spPr>
        <p:txBody>
          <a:bodyPr spcFirstLastPara="1" wrap="square" lIns="91425" tIns="91425" rIns="91425" bIns="91425" anchor="t" anchorCtr="0">
            <a:noAutofit/>
          </a:bodyPr>
          <a:lstStyle/>
          <a:p>
            <a:pPr marL="457200" lvl="0" indent="-330200" algn="just" rtl="0">
              <a:spcBef>
                <a:spcPts val="0"/>
              </a:spcBef>
              <a:spcAft>
                <a:spcPts val="0"/>
              </a:spcAft>
              <a:buSzPts val="1600"/>
              <a:buFont typeface="Comic Sans MS"/>
              <a:buChar char="❏"/>
            </a:pPr>
            <a:r>
              <a:rPr lang="en-GB" sz="1600">
                <a:solidFill>
                  <a:srgbClr val="6A6A6A"/>
                </a:solidFill>
                <a:highlight>
                  <a:srgbClr val="FFFFFF"/>
                </a:highlight>
                <a:latin typeface="Comic Sans MS"/>
                <a:ea typeface="Comic Sans MS"/>
                <a:cs typeface="Comic Sans MS"/>
                <a:sym typeface="Comic Sans MS"/>
              </a:rPr>
              <a:t>Unsupervised machine learning</a:t>
            </a:r>
            <a:r>
              <a:rPr lang="en-GB" sz="1600">
                <a:solidFill>
                  <a:srgbClr val="545454"/>
                </a:solidFill>
                <a:highlight>
                  <a:srgbClr val="FFFFFF"/>
                </a:highlight>
                <a:latin typeface="Comic Sans MS"/>
                <a:ea typeface="Comic Sans MS"/>
                <a:cs typeface="Comic Sans MS"/>
                <a:sym typeface="Comic Sans MS"/>
              </a:rPr>
              <a:t> in contrast to supervised, involves inferring the patterns within datasets </a:t>
            </a:r>
            <a:r>
              <a:rPr lang="en-GB" sz="1600">
                <a:solidFill>
                  <a:srgbClr val="0000FF"/>
                </a:solidFill>
                <a:highlight>
                  <a:srgbClr val="FFFFFF"/>
                </a:highlight>
                <a:latin typeface="Comic Sans MS"/>
                <a:ea typeface="Comic Sans MS"/>
                <a:cs typeface="Comic Sans MS"/>
                <a:sym typeface="Comic Sans MS"/>
              </a:rPr>
              <a:t>without reference to known, or labeled, outcomes</a:t>
            </a:r>
            <a:r>
              <a:rPr lang="en-GB" sz="1600">
                <a:solidFill>
                  <a:srgbClr val="545454"/>
                </a:solidFill>
                <a:highlight>
                  <a:srgbClr val="FFFFFF"/>
                </a:highlight>
                <a:latin typeface="Comic Sans MS"/>
                <a:ea typeface="Comic Sans MS"/>
                <a:cs typeface="Comic Sans MS"/>
                <a:sym typeface="Comic Sans MS"/>
              </a:rPr>
              <a:t>.</a:t>
            </a:r>
            <a:endParaRPr sz="1600">
              <a:solidFill>
                <a:srgbClr val="545454"/>
              </a:solidFill>
              <a:highlight>
                <a:srgbClr val="FFFFFF"/>
              </a:highlight>
              <a:latin typeface="Comic Sans MS"/>
              <a:ea typeface="Comic Sans MS"/>
              <a:cs typeface="Comic Sans MS"/>
              <a:sym typeface="Comic Sans MS"/>
            </a:endParaRPr>
          </a:p>
          <a:p>
            <a:pPr marL="457200" lvl="0" indent="-330200" algn="just" rtl="0">
              <a:spcBef>
                <a:spcPts val="1000"/>
              </a:spcBef>
              <a:spcAft>
                <a:spcPts val="0"/>
              </a:spcAft>
              <a:buClr>
                <a:srgbClr val="545454"/>
              </a:buClr>
              <a:buSzPts val="1600"/>
              <a:buFont typeface="Comic Sans MS"/>
              <a:buChar char="❏"/>
            </a:pPr>
            <a:r>
              <a:rPr lang="en-GB" sz="1600">
                <a:solidFill>
                  <a:srgbClr val="545454"/>
                </a:solidFill>
                <a:highlight>
                  <a:srgbClr val="FFFFFF"/>
                </a:highlight>
                <a:latin typeface="Comic Sans MS"/>
                <a:ea typeface="Comic Sans MS"/>
                <a:cs typeface="Comic Sans MS"/>
                <a:sym typeface="Comic Sans MS"/>
              </a:rPr>
              <a:t>Two of the main activities in unsupervised ML are: (a) clustering, and (b) dimensionality reduction.</a:t>
            </a:r>
            <a:endParaRPr sz="1600">
              <a:solidFill>
                <a:srgbClr val="545454"/>
              </a:solidFill>
              <a:highlight>
                <a:srgbClr val="FFFFFF"/>
              </a:highlight>
              <a:latin typeface="Comic Sans MS"/>
              <a:ea typeface="Comic Sans MS"/>
              <a:cs typeface="Comic Sans MS"/>
              <a:sym typeface="Comic Sans MS"/>
            </a:endParaRPr>
          </a:p>
          <a:p>
            <a:pPr marL="457200" lvl="0" indent="-330200" algn="just" rtl="0">
              <a:spcBef>
                <a:spcPts val="1000"/>
              </a:spcBef>
              <a:spcAft>
                <a:spcPts val="1000"/>
              </a:spcAft>
              <a:buClr>
                <a:srgbClr val="545454"/>
              </a:buClr>
              <a:buSzPts val="1600"/>
              <a:buFont typeface="Comic Sans MS"/>
              <a:buChar char="❏"/>
            </a:pPr>
            <a:r>
              <a:rPr lang="en-GB" sz="1600">
                <a:solidFill>
                  <a:srgbClr val="545454"/>
                </a:solidFill>
                <a:highlight>
                  <a:srgbClr val="FFFFFF"/>
                </a:highlight>
                <a:latin typeface="Comic Sans MS"/>
                <a:ea typeface="Comic Sans MS"/>
                <a:cs typeface="Comic Sans MS"/>
                <a:sym typeface="Comic Sans MS"/>
              </a:rPr>
              <a:t>Clustering is an extremely important class of techniques/algorithms for business and scientific applications.</a:t>
            </a:r>
            <a:endParaRPr sz="1600">
              <a:solidFill>
                <a:srgbClr val="545454"/>
              </a:solidFill>
              <a:highlight>
                <a:srgbClr val="FFFFFF"/>
              </a:highlight>
              <a:latin typeface="Comic Sans MS"/>
              <a:ea typeface="Comic Sans MS"/>
              <a:cs typeface="Comic Sans MS"/>
              <a:sym typeface="Comic Sans MS"/>
            </a:endParaRPr>
          </a:p>
        </p:txBody>
      </p:sp>
      <p:pic>
        <p:nvPicPr>
          <p:cNvPr id="62" name="Google Shape;62;p14"/>
          <p:cNvPicPr preferRelativeResize="0"/>
          <p:nvPr/>
        </p:nvPicPr>
        <p:blipFill>
          <a:blip r:embed="rId3">
            <a:alphaModFix/>
          </a:blip>
          <a:stretch>
            <a:fillRect/>
          </a:stretch>
        </p:blipFill>
        <p:spPr>
          <a:xfrm>
            <a:off x="5507925" y="1152475"/>
            <a:ext cx="2624626" cy="1419275"/>
          </a:xfrm>
          <a:prstGeom prst="rect">
            <a:avLst/>
          </a:prstGeom>
          <a:noFill/>
          <a:ln>
            <a:noFill/>
          </a:ln>
        </p:spPr>
      </p:pic>
      <p:pic>
        <p:nvPicPr>
          <p:cNvPr id="63" name="Google Shape;63;p14"/>
          <p:cNvPicPr preferRelativeResize="0"/>
          <p:nvPr/>
        </p:nvPicPr>
        <p:blipFill>
          <a:blip r:embed="rId4">
            <a:alphaModFix/>
          </a:blip>
          <a:stretch>
            <a:fillRect/>
          </a:stretch>
        </p:blipFill>
        <p:spPr>
          <a:xfrm>
            <a:off x="4853473" y="2706500"/>
            <a:ext cx="1977801" cy="1226300"/>
          </a:xfrm>
          <a:prstGeom prst="rect">
            <a:avLst/>
          </a:prstGeom>
          <a:noFill/>
          <a:ln w="9525" cap="flat" cmpd="sng">
            <a:solidFill>
              <a:srgbClr val="0000FF"/>
            </a:solidFill>
            <a:prstDash val="solid"/>
            <a:round/>
            <a:headEnd type="none" w="sm" len="sm"/>
            <a:tailEnd type="none" w="sm" len="sm"/>
          </a:ln>
        </p:spPr>
      </p:pic>
      <p:pic>
        <p:nvPicPr>
          <p:cNvPr id="64" name="Google Shape;64;p14"/>
          <p:cNvPicPr preferRelativeResize="0"/>
          <p:nvPr/>
        </p:nvPicPr>
        <p:blipFill>
          <a:blip r:embed="rId5">
            <a:alphaModFix/>
          </a:blip>
          <a:stretch>
            <a:fillRect/>
          </a:stretch>
        </p:blipFill>
        <p:spPr>
          <a:xfrm>
            <a:off x="6994850" y="3170075"/>
            <a:ext cx="1897750" cy="1646300"/>
          </a:xfrm>
          <a:prstGeom prst="rect">
            <a:avLst/>
          </a:prstGeom>
          <a:noFill/>
          <a:ln w="9525" cap="flat" cmpd="sng">
            <a:solidFill>
              <a:srgbClr val="0000FF"/>
            </a:solidFill>
            <a:prstDash val="solid"/>
            <a:round/>
            <a:headEnd type="none" w="sm" len="sm"/>
            <a:tailEnd type="none" w="sm" len="sm"/>
          </a:ln>
        </p:spPr>
      </p:pic>
    </p:spTree>
    <p:extLst>
      <p:ext uri="{BB962C8B-B14F-4D97-AF65-F5344CB8AC3E}">
        <p14:creationId xmlns:p14="http://schemas.microsoft.com/office/powerpoint/2010/main" val="3152186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Why linear regression is important to master</a:t>
            </a:r>
            <a:endParaRPr/>
          </a:p>
        </p:txBody>
      </p:sp>
      <p:sp>
        <p:nvSpPr>
          <p:cNvPr id="86" name="Google Shape;86;p16"/>
          <p:cNvSpPr txBox="1"/>
          <p:nvPr/>
        </p:nvSpPr>
        <p:spPr>
          <a:xfrm>
            <a:off x="389075" y="1130300"/>
            <a:ext cx="8443200" cy="8256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SzPts val="1600"/>
              <a:buFont typeface="Comic Sans MS"/>
              <a:buChar char="❏"/>
            </a:pPr>
            <a:r>
              <a:rPr lang="en-GB" sz="1600">
                <a:latin typeface="Comic Sans MS"/>
                <a:ea typeface="Comic Sans MS"/>
                <a:cs typeface="Comic Sans MS"/>
                <a:sym typeface="Comic Sans MS"/>
              </a:rPr>
              <a:t>Linear regression is pretty flexible and expandable by suitable transformations. Note that linearity is with respect to the coefficients, not the variables themselves.</a:t>
            </a:r>
            <a:endParaRPr sz="1600">
              <a:latin typeface="Comic Sans MS"/>
              <a:ea typeface="Comic Sans MS"/>
              <a:cs typeface="Comic Sans MS"/>
              <a:sym typeface="Comic Sans MS"/>
            </a:endParaRPr>
          </a:p>
          <a:p>
            <a:pPr marL="0" lvl="0" indent="0" algn="l" rtl="0">
              <a:lnSpc>
                <a:spcPct val="115000"/>
              </a:lnSpc>
              <a:spcBef>
                <a:spcPts val="1000"/>
              </a:spcBef>
              <a:spcAft>
                <a:spcPts val="1000"/>
              </a:spcAft>
              <a:buNone/>
            </a:pPr>
            <a:endParaRPr sz="1600">
              <a:latin typeface="Comic Sans MS"/>
              <a:ea typeface="Comic Sans MS"/>
              <a:cs typeface="Comic Sans MS"/>
              <a:sym typeface="Comic Sans MS"/>
            </a:endParaRPr>
          </a:p>
        </p:txBody>
      </p:sp>
      <p:pic>
        <p:nvPicPr>
          <p:cNvPr id="87" name="Google Shape;87;p16"/>
          <p:cNvPicPr preferRelativeResize="0"/>
          <p:nvPr/>
        </p:nvPicPr>
        <p:blipFill>
          <a:blip r:embed="rId3">
            <a:alphaModFix/>
          </a:blip>
          <a:stretch>
            <a:fillRect/>
          </a:stretch>
        </p:blipFill>
        <p:spPr>
          <a:xfrm>
            <a:off x="2032000" y="1805884"/>
            <a:ext cx="4419600" cy="490229"/>
          </a:xfrm>
          <a:prstGeom prst="rect">
            <a:avLst/>
          </a:prstGeom>
          <a:noFill/>
          <a:ln>
            <a:noFill/>
          </a:ln>
        </p:spPr>
      </p:pic>
      <p:sp>
        <p:nvSpPr>
          <p:cNvPr id="88" name="Google Shape;88;p16"/>
          <p:cNvSpPr txBox="1"/>
          <p:nvPr/>
        </p:nvSpPr>
        <p:spPr>
          <a:xfrm>
            <a:off x="389075" y="2273300"/>
            <a:ext cx="8443200" cy="2349600"/>
          </a:xfrm>
          <a:prstGeom prst="rect">
            <a:avLst/>
          </a:prstGeom>
          <a:noFill/>
          <a:ln>
            <a:noFill/>
          </a:ln>
        </p:spPr>
        <p:txBody>
          <a:bodyPr spcFirstLastPara="1" wrap="square" lIns="91425" tIns="91425" rIns="91425" bIns="91425" anchor="t" anchorCtr="0">
            <a:noAutofit/>
          </a:bodyPr>
          <a:lstStyle/>
          <a:p>
            <a:pPr marL="457200" lvl="0" indent="-330200" algn="just" rtl="0">
              <a:lnSpc>
                <a:spcPct val="115000"/>
              </a:lnSpc>
              <a:spcBef>
                <a:spcPts val="0"/>
              </a:spcBef>
              <a:spcAft>
                <a:spcPts val="0"/>
              </a:spcAft>
              <a:buSzPts val="1600"/>
              <a:buFont typeface="Comic Sans MS"/>
              <a:buChar char="❏"/>
            </a:pPr>
            <a:r>
              <a:rPr lang="en-GB" sz="1600">
                <a:latin typeface="Comic Sans MS"/>
                <a:ea typeface="Comic Sans MS"/>
                <a:cs typeface="Comic Sans MS"/>
                <a:sym typeface="Comic Sans MS"/>
              </a:rPr>
              <a:t>Generalized linear models follow the same principles as linear regression and can tackle problems related to binary/multi-class classification, Poisson type data (rate dependent phenomena).</a:t>
            </a:r>
            <a:endParaRPr sz="1600">
              <a:latin typeface="Comic Sans MS"/>
              <a:ea typeface="Comic Sans MS"/>
              <a:cs typeface="Comic Sans MS"/>
              <a:sym typeface="Comic Sans MS"/>
            </a:endParaRPr>
          </a:p>
          <a:p>
            <a:pPr marL="457200" lvl="0" indent="-330200" algn="just" rtl="0">
              <a:lnSpc>
                <a:spcPct val="115000"/>
              </a:lnSpc>
              <a:spcBef>
                <a:spcPts val="1000"/>
              </a:spcBef>
              <a:spcAft>
                <a:spcPts val="0"/>
              </a:spcAft>
              <a:buSzPts val="1600"/>
              <a:buFont typeface="Comic Sans MS"/>
              <a:buChar char="❏"/>
            </a:pPr>
            <a:r>
              <a:rPr lang="en-GB" sz="1600">
                <a:latin typeface="Comic Sans MS"/>
                <a:ea typeface="Comic Sans MS"/>
                <a:cs typeface="Comic Sans MS"/>
                <a:sym typeface="Comic Sans MS"/>
              </a:rPr>
              <a:t>Principle of regression is extended for time-series analysis and geo-spatial analysis for tackling a wide range of practical problems.</a:t>
            </a:r>
            <a:endParaRPr sz="1600">
              <a:latin typeface="Comic Sans MS"/>
              <a:ea typeface="Comic Sans MS"/>
              <a:cs typeface="Comic Sans MS"/>
              <a:sym typeface="Comic Sans MS"/>
            </a:endParaRPr>
          </a:p>
          <a:p>
            <a:pPr marL="457200" lvl="0" indent="-330200" algn="just" rtl="0">
              <a:lnSpc>
                <a:spcPct val="115000"/>
              </a:lnSpc>
              <a:spcBef>
                <a:spcPts val="1000"/>
              </a:spcBef>
              <a:spcAft>
                <a:spcPts val="0"/>
              </a:spcAft>
              <a:buSzPts val="1600"/>
              <a:buFont typeface="Comic Sans MS"/>
              <a:buChar char="❏"/>
            </a:pPr>
            <a:r>
              <a:rPr lang="en-GB" sz="1600">
                <a:latin typeface="Comic Sans MS"/>
                <a:ea typeface="Comic Sans MS"/>
                <a:cs typeface="Comic Sans MS"/>
                <a:sym typeface="Comic Sans MS"/>
              </a:rPr>
              <a:t>Linear regression is unmatched in interpretability for business decision making.</a:t>
            </a:r>
            <a:endParaRPr sz="1600">
              <a:latin typeface="Comic Sans MS"/>
              <a:ea typeface="Comic Sans MS"/>
              <a:cs typeface="Comic Sans MS"/>
              <a:sym typeface="Comic Sans MS"/>
            </a:endParaRPr>
          </a:p>
          <a:p>
            <a:pPr marL="0" lvl="0" indent="0" algn="just" rtl="0">
              <a:lnSpc>
                <a:spcPct val="115000"/>
              </a:lnSpc>
              <a:spcBef>
                <a:spcPts val="1000"/>
              </a:spcBef>
              <a:spcAft>
                <a:spcPts val="1000"/>
              </a:spcAft>
              <a:buNone/>
            </a:pPr>
            <a:endParaRPr sz="1600">
              <a:latin typeface="Comic Sans MS"/>
              <a:ea typeface="Comic Sans MS"/>
              <a:cs typeface="Comic Sans MS"/>
              <a:sym typeface="Comic Sans M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K-means for clustering</a:t>
            </a:r>
            <a:endParaRPr/>
          </a:p>
        </p:txBody>
      </p:sp>
      <p:sp>
        <p:nvSpPr>
          <p:cNvPr id="70" name="Google Shape;70;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600">
                <a:latin typeface="Comic Sans MS"/>
                <a:ea typeface="Comic Sans MS"/>
                <a:cs typeface="Comic Sans MS"/>
                <a:sym typeface="Comic Sans MS"/>
              </a:rPr>
              <a:t>The k-means algorithm searches for a </a:t>
            </a:r>
            <a:r>
              <a:rPr lang="en-GB" sz="1600">
                <a:solidFill>
                  <a:srgbClr val="0000FF"/>
                </a:solidFill>
                <a:latin typeface="Comic Sans MS"/>
                <a:ea typeface="Comic Sans MS"/>
                <a:cs typeface="Comic Sans MS"/>
                <a:sym typeface="Comic Sans MS"/>
              </a:rPr>
              <a:t>predetermined number of clusters</a:t>
            </a:r>
            <a:r>
              <a:rPr lang="en-GB" sz="1600">
                <a:latin typeface="Comic Sans MS"/>
                <a:ea typeface="Comic Sans MS"/>
                <a:cs typeface="Comic Sans MS"/>
                <a:sym typeface="Comic Sans MS"/>
              </a:rPr>
              <a:t> within an </a:t>
            </a:r>
            <a:r>
              <a:rPr lang="en-GB" sz="1600">
                <a:solidFill>
                  <a:srgbClr val="0000FF"/>
                </a:solidFill>
                <a:latin typeface="Comic Sans MS"/>
                <a:ea typeface="Comic Sans MS"/>
                <a:cs typeface="Comic Sans MS"/>
                <a:sym typeface="Comic Sans MS"/>
              </a:rPr>
              <a:t>unlabeled</a:t>
            </a:r>
            <a:r>
              <a:rPr lang="en-GB" sz="1600">
                <a:latin typeface="Comic Sans MS"/>
                <a:ea typeface="Comic Sans MS"/>
                <a:cs typeface="Comic Sans MS"/>
                <a:sym typeface="Comic Sans MS"/>
              </a:rPr>
              <a:t> multidimensional dataset. </a:t>
            </a:r>
            <a:endParaRPr sz="1600">
              <a:latin typeface="Comic Sans MS"/>
              <a:ea typeface="Comic Sans MS"/>
              <a:cs typeface="Comic Sans MS"/>
              <a:sym typeface="Comic Sans MS"/>
            </a:endParaRPr>
          </a:p>
          <a:p>
            <a:pPr marL="0" lvl="0" indent="0" algn="just" rtl="0">
              <a:spcBef>
                <a:spcPts val="1600"/>
              </a:spcBef>
              <a:spcAft>
                <a:spcPts val="0"/>
              </a:spcAft>
              <a:buClr>
                <a:schemeClr val="dk1"/>
              </a:buClr>
              <a:buSzPts val="1100"/>
              <a:buFont typeface="Arial"/>
              <a:buNone/>
            </a:pPr>
            <a:r>
              <a:rPr lang="en-GB" sz="1600">
                <a:latin typeface="Comic Sans MS"/>
                <a:ea typeface="Comic Sans MS"/>
                <a:cs typeface="Comic Sans MS"/>
                <a:sym typeface="Comic Sans MS"/>
              </a:rPr>
              <a:t>It accomplishes this using a simple conception of what the </a:t>
            </a:r>
            <a:r>
              <a:rPr lang="en-GB" sz="1600">
                <a:solidFill>
                  <a:srgbClr val="0000FF"/>
                </a:solidFill>
                <a:latin typeface="Comic Sans MS"/>
                <a:ea typeface="Comic Sans MS"/>
                <a:cs typeface="Comic Sans MS"/>
                <a:sym typeface="Comic Sans MS"/>
              </a:rPr>
              <a:t>optimal clustering</a:t>
            </a:r>
            <a:r>
              <a:rPr lang="en-GB" sz="1600">
                <a:latin typeface="Comic Sans MS"/>
                <a:ea typeface="Comic Sans MS"/>
                <a:cs typeface="Comic Sans MS"/>
                <a:sym typeface="Comic Sans MS"/>
              </a:rPr>
              <a:t> looks like:</a:t>
            </a:r>
            <a:endParaRPr sz="1600">
              <a:latin typeface="Comic Sans MS"/>
              <a:ea typeface="Comic Sans MS"/>
              <a:cs typeface="Comic Sans MS"/>
              <a:sym typeface="Comic Sans MS"/>
            </a:endParaRPr>
          </a:p>
          <a:p>
            <a:pPr marL="457200" lvl="0" indent="-330200" algn="just" rtl="0">
              <a:spcBef>
                <a:spcPts val="1600"/>
              </a:spcBef>
              <a:spcAft>
                <a:spcPts val="0"/>
              </a:spcAft>
              <a:buSzPts val="1600"/>
              <a:buFont typeface="Comic Sans MS"/>
              <a:buChar char="-"/>
            </a:pPr>
            <a:r>
              <a:rPr lang="en-GB" sz="1600">
                <a:latin typeface="Comic Sans MS"/>
                <a:ea typeface="Comic Sans MS"/>
                <a:cs typeface="Comic Sans MS"/>
                <a:sym typeface="Comic Sans MS"/>
              </a:rPr>
              <a:t>The "cluster center" is the </a:t>
            </a:r>
            <a:r>
              <a:rPr lang="en-GB" sz="1600">
                <a:solidFill>
                  <a:srgbClr val="0000FF"/>
                </a:solidFill>
                <a:latin typeface="Comic Sans MS"/>
                <a:ea typeface="Comic Sans MS"/>
                <a:cs typeface="Comic Sans MS"/>
                <a:sym typeface="Comic Sans MS"/>
              </a:rPr>
              <a:t>arithmetic mean</a:t>
            </a:r>
            <a:r>
              <a:rPr lang="en-GB" sz="1600">
                <a:latin typeface="Comic Sans MS"/>
                <a:ea typeface="Comic Sans MS"/>
                <a:cs typeface="Comic Sans MS"/>
                <a:sym typeface="Comic Sans MS"/>
              </a:rPr>
              <a:t> of all the points belonging to the cluster.</a:t>
            </a:r>
            <a:endParaRPr sz="1600">
              <a:latin typeface="Comic Sans MS"/>
              <a:ea typeface="Comic Sans MS"/>
              <a:cs typeface="Comic Sans MS"/>
              <a:sym typeface="Comic Sans MS"/>
            </a:endParaRPr>
          </a:p>
          <a:p>
            <a:pPr marL="457200" lvl="0" indent="-330200" algn="just" rtl="0">
              <a:spcBef>
                <a:spcPts val="1000"/>
              </a:spcBef>
              <a:spcAft>
                <a:spcPts val="0"/>
              </a:spcAft>
              <a:buSzPts val="1600"/>
              <a:buFont typeface="Comic Sans MS"/>
              <a:buChar char="-"/>
            </a:pPr>
            <a:r>
              <a:rPr lang="en-GB" sz="1600">
                <a:latin typeface="Comic Sans MS"/>
                <a:ea typeface="Comic Sans MS"/>
                <a:cs typeface="Comic Sans MS"/>
                <a:sym typeface="Comic Sans MS"/>
              </a:rPr>
              <a:t>Each point is </a:t>
            </a:r>
            <a:r>
              <a:rPr lang="en-GB" sz="1600">
                <a:solidFill>
                  <a:srgbClr val="0000FF"/>
                </a:solidFill>
                <a:latin typeface="Comic Sans MS"/>
                <a:ea typeface="Comic Sans MS"/>
                <a:cs typeface="Comic Sans MS"/>
                <a:sym typeface="Comic Sans MS"/>
              </a:rPr>
              <a:t>closer to its own cluster center</a:t>
            </a:r>
            <a:r>
              <a:rPr lang="en-GB" sz="1600">
                <a:latin typeface="Comic Sans MS"/>
                <a:ea typeface="Comic Sans MS"/>
                <a:cs typeface="Comic Sans MS"/>
                <a:sym typeface="Comic Sans MS"/>
              </a:rPr>
              <a:t> than to other cluster centers.</a:t>
            </a:r>
            <a:endParaRPr sz="1600">
              <a:latin typeface="Comic Sans MS"/>
              <a:ea typeface="Comic Sans MS"/>
              <a:cs typeface="Comic Sans MS"/>
              <a:sym typeface="Comic Sans MS"/>
            </a:endParaRPr>
          </a:p>
          <a:p>
            <a:pPr marL="457200" lvl="0" indent="-330200" algn="just" rtl="0">
              <a:spcBef>
                <a:spcPts val="1000"/>
              </a:spcBef>
              <a:spcAft>
                <a:spcPts val="0"/>
              </a:spcAft>
              <a:buSzPts val="1600"/>
              <a:buFont typeface="Comic Sans MS"/>
              <a:buChar char="❏"/>
            </a:pPr>
            <a:r>
              <a:rPr lang="en-GB" sz="1600">
                <a:latin typeface="Comic Sans MS"/>
                <a:ea typeface="Comic Sans MS"/>
                <a:cs typeface="Comic Sans MS"/>
                <a:sym typeface="Comic Sans MS"/>
              </a:rPr>
              <a:t>What is the meaning of the word </a:t>
            </a:r>
            <a:r>
              <a:rPr lang="en-GB" sz="1600" b="1">
                <a:solidFill>
                  <a:srgbClr val="0000FF"/>
                </a:solidFill>
                <a:latin typeface="Comic Sans MS"/>
                <a:ea typeface="Comic Sans MS"/>
                <a:cs typeface="Comic Sans MS"/>
                <a:sym typeface="Comic Sans MS"/>
              </a:rPr>
              <a:t>closer</a:t>
            </a:r>
            <a:r>
              <a:rPr lang="en-GB" sz="1600">
                <a:latin typeface="Comic Sans MS"/>
                <a:ea typeface="Comic Sans MS"/>
                <a:cs typeface="Comic Sans MS"/>
                <a:sym typeface="Comic Sans MS"/>
              </a:rPr>
              <a:t>? It’s the </a:t>
            </a:r>
            <a:r>
              <a:rPr lang="en-GB" sz="1600">
                <a:solidFill>
                  <a:srgbClr val="0000FF"/>
                </a:solidFill>
                <a:latin typeface="Comic Sans MS"/>
                <a:ea typeface="Comic Sans MS"/>
                <a:cs typeface="Comic Sans MS"/>
                <a:sym typeface="Comic Sans MS"/>
              </a:rPr>
              <a:t>distance metric</a:t>
            </a:r>
            <a:r>
              <a:rPr lang="en-GB" sz="1600">
                <a:latin typeface="Comic Sans MS"/>
                <a:ea typeface="Comic Sans MS"/>
                <a:cs typeface="Comic Sans MS"/>
                <a:sym typeface="Comic Sans MS"/>
              </a:rPr>
              <a:t> which is at the heart of the algorithm. Distance can be simple Euclidean distance, or other complex featurized distance for high-dimensional data like image and audio.</a:t>
            </a:r>
            <a:endParaRPr sz="1600">
              <a:latin typeface="Comic Sans MS"/>
              <a:ea typeface="Comic Sans MS"/>
              <a:cs typeface="Comic Sans MS"/>
              <a:sym typeface="Comic Sans MS"/>
            </a:endParaRPr>
          </a:p>
          <a:p>
            <a:pPr marL="0" lvl="0" indent="0" algn="just" rtl="0">
              <a:spcBef>
                <a:spcPts val="1600"/>
              </a:spcBef>
              <a:spcAft>
                <a:spcPts val="1600"/>
              </a:spcAft>
              <a:buNone/>
            </a:pPr>
            <a:endParaRPr sz="1600">
              <a:latin typeface="Comic Sans MS"/>
              <a:ea typeface="Comic Sans MS"/>
              <a:cs typeface="Comic Sans MS"/>
              <a:sym typeface="Comic Sans MS"/>
            </a:endParaRPr>
          </a:p>
        </p:txBody>
      </p:sp>
    </p:spTree>
    <p:extLst>
      <p:ext uri="{BB962C8B-B14F-4D97-AF65-F5344CB8AC3E}">
        <p14:creationId xmlns:p14="http://schemas.microsoft.com/office/powerpoint/2010/main" val="8398964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K-means example</a:t>
            </a:r>
            <a:endParaRPr/>
          </a:p>
        </p:txBody>
      </p:sp>
      <p:pic>
        <p:nvPicPr>
          <p:cNvPr id="76" name="Google Shape;76;p16"/>
          <p:cNvPicPr preferRelativeResize="0"/>
          <p:nvPr/>
        </p:nvPicPr>
        <p:blipFill>
          <a:blip r:embed="rId3">
            <a:alphaModFix/>
          </a:blip>
          <a:stretch>
            <a:fillRect/>
          </a:stretch>
        </p:blipFill>
        <p:spPr>
          <a:xfrm>
            <a:off x="845100" y="1277000"/>
            <a:ext cx="3238800" cy="2193100"/>
          </a:xfrm>
          <a:prstGeom prst="rect">
            <a:avLst/>
          </a:prstGeom>
          <a:noFill/>
          <a:ln>
            <a:noFill/>
          </a:ln>
        </p:spPr>
      </p:pic>
      <p:sp>
        <p:nvSpPr>
          <p:cNvPr id="77" name="Google Shape;77;p16"/>
          <p:cNvSpPr/>
          <p:nvPr/>
        </p:nvSpPr>
        <p:spPr>
          <a:xfrm>
            <a:off x="4190475" y="1998625"/>
            <a:ext cx="848700" cy="649200"/>
          </a:xfrm>
          <a:prstGeom prst="rightArrow">
            <a:avLst>
              <a:gd name="adj1" fmla="val 50000"/>
              <a:gd name="adj2" fmla="val 50000"/>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16"/>
          <p:cNvPicPr preferRelativeResize="0"/>
          <p:nvPr/>
        </p:nvPicPr>
        <p:blipFill>
          <a:blip r:embed="rId4">
            <a:alphaModFix/>
          </a:blip>
          <a:stretch>
            <a:fillRect/>
          </a:stretch>
        </p:blipFill>
        <p:spPr>
          <a:xfrm>
            <a:off x="5105400" y="1277000"/>
            <a:ext cx="3238800" cy="2190300"/>
          </a:xfrm>
          <a:prstGeom prst="rect">
            <a:avLst/>
          </a:prstGeom>
          <a:noFill/>
          <a:ln>
            <a:noFill/>
          </a:ln>
        </p:spPr>
      </p:pic>
      <p:sp>
        <p:nvSpPr>
          <p:cNvPr id="79" name="Google Shape;79;p16"/>
          <p:cNvSpPr/>
          <p:nvPr/>
        </p:nvSpPr>
        <p:spPr>
          <a:xfrm>
            <a:off x="5560700" y="1093925"/>
            <a:ext cx="1401000" cy="1217100"/>
          </a:xfrm>
          <a:prstGeom prst="ellipse">
            <a:avLst/>
          </a:prstGeom>
          <a:noFill/>
          <a:ln w="1905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6"/>
          <p:cNvSpPr/>
          <p:nvPr/>
        </p:nvSpPr>
        <p:spPr>
          <a:xfrm>
            <a:off x="6593500" y="1742975"/>
            <a:ext cx="1247400" cy="1053300"/>
          </a:xfrm>
          <a:prstGeom prst="ellipse">
            <a:avLst/>
          </a:prstGeom>
          <a:noFill/>
          <a:ln w="1905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6"/>
          <p:cNvSpPr/>
          <p:nvPr/>
        </p:nvSpPr>
        <p:spPr>
          <a:xfrm>
            <a:off x="5450500" y="1971575"/>
            <a:ext cx="1247400" cy="1053300"/>
          </a:xfrm>
          <a:prstGeom prst="ellipse">
            <a:avLst/>
          </a:prstGeom>
          <a:noFill/>
          <a:ln w="1905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6"/>
          <p:cNvSpPr/>
          <p:nvPr/>
        </p:nvSpPr>
        <p:spPr>
          <a:xfrm>
            <a:off x="6974500" y="2352575"/>
            <a:ext cx="1247400" cy="1053300"/>
          </a:xfrm>
          <a:prstGeom prst="ellipse">
            <a:avLst/>
          </a:prstGeom>
          <a:noFill/>
          <a:ln w="1905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16"/>
          <p:cNvCxnSpPr/>
          <p:nvPr/>
        </p:nvCxnSpPr>
        <p:spPr>
          <a:xfrm rot="10800000">
            <a:off x="6090875" y="2699675"/>
            <a:ext cx="163500" cy="1472400"/>
          </a:xfrm>
          <a:prstGeom prst="straightConnector1">
            <a:avLst/>
          </a:prstGeom>
          <a:noFill/>
          <a:ln w="28575" cap="flat" cmpd="sng">
            <a:solidFill>
              <a:schemeClr val="dk2"/>
            </a:solidFill>
            <a:prstDash val="solid"/>
            <a:round/>
            <a:headEnd type="none" w="med" len="med"/>
            <a:tailEnd type="triangle" w="med" len="med"/>
          </a:ln>
        </p:spPr>
      </p:cxnSp>
      <p:cxnSp>
        <p:nvCxnSpPr>
          <p:cNvPr id="84" name="Google Shape;84;p16"/>
          <p:cNvCxnSpPr/>
          <p:nvPr/>
        </p:nvCxnSpPr>
        <p:spPr>
          <a:xfrm rot="10800000" flipH="1">
            <a:off x="6438450" y="2341675"/>
            <a:ext cx="654600" cy="1799700"/>
          </a:xfrm>
          <a:prstGeom prst="straightConnector1">
            <a:avLst/>
          </a:prstGeom>
          <a:noFill/>
          <a:ln w="28575" cap="flat" cmpd="sng">
            <a:solidFill>
              <a:schemeClr val="dk2"/>
            </a:solidFill>
            <a:prstDash val="solid"/>
            <a:round/>
            <a:headEnd type="none" w="med" len="med"/>
            <a:tailEnd type="triangle" w="med" len="med"/>
          </a:ln>
        </p:spPr>
      </p:cxnSp>
      <p:cxnSp>
        <p:nvCxnSpPr>
          <p:cNvPr id="85" name="Google Shape;85;p16"/>
          <p:cNvCxnSpPr/>
          <p:nvPr/>
        </p:nvCxnSpPr>
        <p:spPr>
          <a:xfrm rot="10800000" flipH="1">
            <a:off x="6590850" y="2944975"/>
            <a:ext cx="941700" cy="1348800"/>
          </a:xfrm>
          <a:prstGeom prst="straightConnector1">
            <a:avLst/>
          </a:prstGeom>
          <a:noFill/>
          <a:ln w="28575" cap="flat" cmpd="sng">
            <a:solidFill>
              <a:schemeClr val="dk2"/>
            </a:solidFill>
            <a:prstDash val="solid"/>
            <a:round/>
            <a:headEnd type="none" w="med" len="med"/>
            <a:tailEnd type="triangle" w="med" len="med"/>
          </a:ln>
        </p:spPr>
      </p:cxnSp>
      <p:cxnSp>
        <p:nvCxnSpPr>
          <p:cNvPr id="86" name="Google Shape;86;p16"/>
          <p:cNvCxnSpPr/>
          <p:nvPr/>
        </p:nvCxnSpPr>
        <p:spPr>
          <a:xfrm rot="10800000">
            <a:off x="6182900" y="1820275"/>
            <a:ext cx="163500" cy="2321100"/>
          </a:xfrm>
          <a:prstGeom prst="straightConnector1">
            <a:avLst/>
          </a:prstGeom>
          <a:noFill/>
          <a:ln w="28575" cap="flat" cmpd="sng">
            <a:solidFill>
              <a:schemeClr val="dk2"/>
            </a:solidFill>
            <a:prstDash val="solid"/>
            <a:round/>
            <a:headEnd type="none" w="med" len="med"/>
            <a:tailEnd type="triangle" w="med" len="med"/>
          </a:ln>
        </p:spPr>
      </p:cxnSp>
      <p:sp>
        <p:nvSpPr>
          <p:cNvPr id="87" name="Google Shape;87;p16"/>
          <p:cNvSpPr txBox="1"/>
          <p:nvPr/>
        </p:nvSpPr>
        <p:spPr>
          <a:xfrm>
            <a:off x="5589750" y="4172025"/>
            <a:ext cx="1503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a:latin typeface="Comic Sans MS"/>
                <a:ea typeface="Comic Sans MS"/>
                <a:cs typeface="Comic Sans MS"/>
                <a:sym typeface="Comic Sans MS"/>
              </a:rPr>
              <a:t>Cluster centers</a:t>
            </a:r>
            <a:endParaRPr sz="1600">
              <a:latin typeface="Comic Sans MS"/>
              <a:ea typeface="Comic Sans MS"/>
              <a:cs typeface="Comic Sans MS"/>
              <a:sym typeface="Comic Sans MS"/>
            </a:endParaRPr>
          </a:p>
        </p:txBody>
      </p:sp>
    </p:spTree>
    <p:extLst>
      <p:ext uri="{BB962C8B-B14F-4D97-AF65-F5344CB8AC3E}">
        <p14:creationId xmlns:p14="http://schemas.microsoft.com/office/powerpoint/2010/main" val="29737453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311700" y="281425"/>
            <a:ext cx="8520600" cy="64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 special case of Expectation-maximization (EM)</a:t>
            </a:r>
            <a:endParaRPr/>
          </a:p>
        </p:txBody>
      </p:sp>
      <p:sp>
        <p:nvSpPr>
          <p:cNvPr id="93" name="Google Shape;93;p17"/>
          <p:cNvSpPr txBox="1">
            <a:spLocks noGrp="1"/>
          </p:cNvSpPr>
          <p:nvPr>
            <p:ph type="body" idx="1"/>
          </p:nvPr>
        </p:nvSpPr>
        <p:spPr>
          <a:xfrm>
            <a:off x="311700" y="930625"/>
            <a:ext cx="8520600" cy="3941700"/>
          </a:xfrm>
          <a:prstGeom prst="rect">
            <a:avLst/>
          </a:prstGeom>
        </p:spPr>
        <p:txBody>
          <a:bodyPr spcFirstLastPara="1" wrap="square" lIns="91425" tIns="91425" rIns="91425" bIns="91425" anchor="t" anchorCtr="0">
            <a:noAutofit/>
          </a:bodyPr>
          <a:lstStyle/>
          <a:p>
            <a:pPr marL="457200" lvl="0" indent="-330200" algn="just" rtl="0">
              <a:spcBef>
                <a:spcPts val="0"/>
              </a:spcBef>
              <a:spcAft>
                <a:spcPts val="0"/>
              </a:spcAft>
              <a:buSzPts val="1600"/>
              <a:buFont typeface="Comic Sans MS"/>
              <a:buChar char="●"/>
            </a:pPr>
            <a:r>
              <a:rPr lang="en-GB" sz="1600">
                <a:latin typeface="Comic Sans MS"/>
                <a:ea typeface="Comic Sans MS"/>
                <a:cs typeface="Comic Sans MS"/>
                <a:sym typeface="Comic Sans MS"/>
              </a:rPr>
              <a:t>Expectation–maximization (E–M) is a powerful algorithm that comes up in a variety of contexts within data science. </a:t>
            </a:r>
            <a:r>
              <a:rPr lang="en-GB" sz="1600">
                <a:solidFill>
                  <a:srgbClr val="0000FF"/>
                </a:solidFill>
                <a:latin typeface="Comic Sans MS"/>
                <a:ea typeface="Comic Sans MS"/>
                <a:cs typeface="Comic Sans MS"/>
                <a:sym typeface="Comic Sans MS"/>
              </a:rPr>
              <a:t>k-means is a particularly simple and special case of this more general algorithm</a:t>
            </a:r>
            <a:r>
              <a:rPr lang="en-GB" sz="1600">
                <a:latin typeface="Comic Sans MS"/>
                <a:ea typeface="Comic Sans MS"/>
                <a:cs typeface="Comic Sans MS"/>
                <a:sym typeface="Comic Sans MS"/>
              </a:rPr>
              <a:t>. The basic algorithmic flow of k-means is to,</a:t>
            </a:r>
            <a:endParaRPr sz="1600">
              <a:latin typeface="Comic Sans MS"/>
              <a:ea typeface="Comic Sans MS"/>
              <a:cs typeface="Comic Sans MS"/>
              <a:sym typeface="Comic Sans MS"/>
            </a:endParaRPr>
          </a:p>
          <a:p>
            <a:pPr marL="457200" lvl="0" indent="-330200" algn="just" rtl="0">
              <a:spcBef>
                <a:spcPts val="1000"/>
              </a:spcBef>
              <a:spcAft>
                <a:spcPts val="0"/>
              </a:spcAft>
              <a:buSzPts val="1600"/>
              <a:buFont typeface="Comic Sans MS"/>
              <a:buChar char="●"/>
            </a:pPr>
            <a:r>
              <a:rPr lang="en-GB" sz="1600">
                <a:latin typeface="Comic Sans MS"/>
                <a:ea typeface="Comic Sans MS"/>
                <a:cs typeface="Comic Sans MS"/>
                <a:sym typeface="Comic Sans MS"/>
              </a:rPr>
              <a:t>Guess some cluster center (initialization)</a:t>
            </a:r>
            <a:endParaRPr sz="1600">
              <a:latin typeface="Comic Sans MS"/>
              <a:ea typeface="Comic Sans MS"/>
              <a:cs typeface="Comic Sans MS"/>
              <a:sym typeface="Comic Sans MS"/>
            </a:endParaRPr>
          </a:p>
          <a:p>
            <a:pPr marL="457200" lvl="0" indent="-330200" algn="just" rtl="0">
              <a:spcBef>
                <a:spcPts val="1000"/>
              </a:spcBef>
              <a:spcAft>
                <a:spcPts val="0"/>
              </a:spcAft>
              <a:buSzPts val="1600"/>
              <a:buFont typeface="Comic Sans MS"/>
              <a:buChar char="●"/>
            </a:pPr>
            <a:r>
              <a:rPr lang="en-GB" sz="1600">
                <a:latin typeface="Comic Sans MS"/>
                <a:ea typeface="Comic Sans MS"/>
                <a:cs typeface="Comic Sans MS"/>
                <a:sym typeface="Comic Sans MS"/>
              </a:rPr>
              <a:t> Repeat following steps until converged,</a:t>
            </a:r>
            <a:endParaRPr sz="1600">
              <a:latin typeface="Comic Sans MS"/>
              <a:ea typeface="Comic Sans MS"/>
              <a:cs typeface="Comic Sans MS"/>
              <a:sym typeface="Comic Sans MS"/>
            </a:endParaRPr>
          </a:p>
          <a:p>
            <a:pPr marL="914400" lvl="1" indent="-330200" algn="just" rtl="0">
              <a:spcBef>
                <a:spcPts val="0"/>
              </a:spcBef>
              <a:spcAft>
                <a:spcPts val="0"/>
              </a:spcAft>
              <a:buSzPts val="1600"/>
              <a:buFont typeface="Comic Sans MS"/>
              <a:buChar char="○"/>
            </a:pPr>
            <a:r>
              <a:rPr lang="en-GB" sz="1600">
                <a:latin typeface="Comic Sans MS"/>
                <a:ea typeface="Comic Sans MS"/>
                <a:cs typeface="Comic Sans MS"/>
                <a:sym typeface="Comic Sans MS"/>
              </a:rPr>
              <a:t>E-step: assign points to the nearest cluster center</a:t>
            </a:r>
            <a:endParaRPr sz="1600">
              <a:latin typeface="Comic Sans MS"/>
              <a:ea typeface="Comic Sans MS"/>
              <a:cs typeface="Comic Sans MS"/>
              <a:sym typeface="Comic Sans MS"/>
            </a:endParaRPr>
          </a:p>
          <a:p>
            <a:pPr marL="914400" lvl="1" indent="-330200" algn="just" rtl="0">
              <a:spcBef>
                <a:spcPts val="0"/>
              </a:spcBef>
              <a:spcAft>
                <a:spcPts val="0"/>
              </a:spcAft>
              <a:buSzPts val="1600"/>
              <a:buFont typeface="Comic Sans MS"/>
              <a:buChar char="○"/>
            </a:pPr>
            <a:r>
              <a:rPr lang="en-GB" sz="1600">
                <a:latin typeface="Comic Sans MS"/>
                <a:ea typeface="Comic Sans MS"/>
                <a:cs typeface="Comic Sans MS"/>
                <a:sym typeface="Comic Sans MS"/>
              </a:rPr>
              <a:t>M-Step: set the cluster centers to the mean</a:t>
            </a:r>
            <a:endParaRPr sz="1600">
              <a:latin typeface="Comic Sans MS"/>
              <a:ea typeface="Comic Sans MS"/>
              <a:cs typeface="Comic Sans MS"/>
              <a:sym typeface="Comic Sans MS"/>
            </a:endParaRPr>
          </a:p>
          <a:p>
            <a:pPr marL="457200" lvl="0" indent="-330200" algn="just" rtl="0">
              <a:spcBef>
                <a:spcPts val="1000"/>
              </a:spcBef>
              <a:spcAft>
                <a:spcPts val="0"/>
              </a:spcAft>
              <a:buSzPts val="1600"/>
              <a:buFont typeface="Comic Sans MS"/>
              <a:buChar char="●"/>
            </a:pPr>
            <a:r>
              <a:rPr lang="en-GB" sz="1600">
                <a:latin typeface="Comic Sans MS"/>
                <a:ea typeface="Comic Sans MS"/>
                <a:cs typeface="Comic Sans MS"/>
                <a:sym typeface="Comic Sans MS"/>
              </a:rPr>
              <a:t>Here the "E-step" or "Expectation step" involves updating our expectation of which cluster each point belongs to.</a:t>
            </a:r>
            <a:endParaRPr sz="1600">
              <a:latin typeface="Comic Sans MS"/>
              <a:ea typeface="Comic Sans MS"/>
              <a:cs typeface="Comic Sans MS"/>
              <a:sym typeface="Comic Sans MS"/>
            </a:endParaRPr>
          </a:p>
          <a:p>
            <a:pPr marL="457200" lvl="0" indent="-330200" algn="just" rtl="0">
              <a:spcBef>
                <a:spcPts val="1000"/>
              </a:spcBef>
              <a:spcAft>
                <a:spcPts val="1000"/>
              </a:spcAft>
              <a:buSzPts val="1600"/>
              <a:buFont typeface="Comic Sans MS"/>
              <a:buChar char="●"/>
            </a:pPr>
            <a:r>
              <a:rPr lang="en-GB" sz="1600">
                <a:latin typeface="Comic Sans MS"/>
                <a:ea typeface="Comic Sans MS"/>
                <a:cs typeface="Comic Sans MS"/>
                <a:sym typeface="Comic Sans MS"/>
              </a:rPr>
              <a:t>The "M-step" or "Maximization step" involves maximizing some fitness function that defines the location of the cluster centers. In k-means, fitness is just the arithmetic mean.</a:t>
            </a:r>
            <a:endParaRPr sz="1600">
              <a:latin typeface="Comic Sans MS"/>
              <a:ea typeface="Comic Sans MS"/>
              <a:cs typeface="Comic Sans MS"/>
              <a:sym typeface="Comic Sans MS"/>
            </a:endParaRPr>
          </a:p>
        </p:txBody>
      </p:sp>
    </p:spTree>
    <p:extLst>
      <p:ext uri="{BB962C8B-B14F-4D97-AF65-F5344CB8AC3E}">
        <p14:creationId xmlns:p14="http://schemas.microsoft.com/office/powerpoint/2010/main" val="25655178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Convergence, initialization</a:t>
            </a:r>
            <a:endParaRPr/>
          </a:p>
        </p:txBody>
      </p:sp>
      <p:sp>
        <p:nvSpPr>
          <p:cNvPr id="99" name="Google Shape;99;p18"/>
          <p:cNvSpPr txBox="1">
            <a:spLocks noGrp="1"/>
          </p:cNvSpPr>
          <p:nvPr>
            <p:ph type="body" idx="1"/>
          </p:nvPr>
        </p:nvSpPr>
        <p:spPr>
          <a:xfrm>
            <a:off x="311700" y="1152475"/>
            <a:ext cx="8520600" cy="3335100"/>
          </a:xfrm>
          <a:prstGeom prst="rect">
            <a:avLst/>
          </a:prstGeom>
        </p:spPr>
        <p:txBody>
          <a:bodyPr spcFirstLastPara="1" wrap="square" lIns="91425" tIns="91425" rIns="91425" bIns="91425" anchor="t" anchorCtr="0">
            <a:noAutofit/>
          </a:bodyPr>
          <a:lstStyle/>
          <a:p>
            <a:pPr marL="457200" lvl="0" indent="-330200" algn="just" rtl="0">
              <a:spcBef>
                <a:spcPts val="0"/>
              </a:spcBef>
              <a:spcAft>
                <a:spcPts val="0"/>
              </a:spcAft>
              <a:buSzPts val="1600"/>
              <a:buFont typeface="Comic Sans MS"/>
              <a:buChar char="❏"/>
            </a:pPr>
            <a:r>
              <a:rPr lang="en-GB" sz="1600">
                <a:latin typeface="Comic Sans MS"/>
                <a:ea typeface="Comic Sans MS"/>
                <a:cs typeface="Comic Sans MS"/>
                <a:sym typeface="Comic Sans MS"/>
              </a:rPr>
              <a:t>Under typical circumstances, each repetition of the E-step and M-step will always result in a better estimate of the cluster characteristics. </a:t>
            </a:r>
            <a:endParaRPr sz="1600">
              <a:latin typeface="Comic Sans MS"/>
              <a:ea typeface="Comic Sans MS"/>
              <a:cs typeface="Comic Sans MS"/>
              <a:sym typeface="Comic Sans MS"/>
            </a:endParaRPr>
          </a:p>
          <a:p>
            <a:pPr marL="457200" lvl="0" indent="-330200" algn="just" rtl="0">
              <a:spcBef>
                <a:spcPts val="1000"/>
              </a:spcBef>
              <a:spcAft>
                <a:spcPts val="0"/>
              </a:spcAft>
              <a:buSzPts val="1600"/>
              <a:buFont typeface="Comic Sans MS"/>
              <a:buChar char="❏"/>
            </a:pPr>
            <a:r>
              <a:rPr lang="en-GB" sz="1600">
                <a:latin typeface="Comic Sans MS"/>
                <a:ea typeface="Comic Sans MS"/>
                <a:cs typeface="Comic Sans MS"/>
                <a:sym typeface="Comic Sans MS"/>
              </a:rPr>
              <a:t>However, it is best to note that, although the E–M procedure is guaranteed to improve the result in each step, </a:t>
            </a:r>
            <a:r>
              <a:rPr lang="en-GB" sz="1600">
                <a:solidFill>
                  <a:srgbClr val="0000FF"/>
                </a:solidFill>
                <a:latin typeface="Comic Sans MS"/>
                <a:ea typeface="Comic Sans MS"/>
                <a:cs typeface="Comic Sans MS"/>
                <a:sym typeface="Comic Sans MS"/>
              </a:rPr>
              <a:t>there is no assurance that it will lead to the global best solution</a:t>
            </a:r>
            <a:r>
              <a:rPr lang="en-GB" sz="1600">
                <a:latin typeface="Comic Sans MS"/>
                <a:ea typeface="Comic Sans MS"/>
                <a:cs typeface="Comic Sans MS"/>
                <a:sym typeface="Comic Sans MS"/>
              </a:rPr>
              <a:t>.</a:t>
            </a:r>
            <a:endParaRPr sz="1600">
              <a:latin typeface="Comic Sans MS"/>
              <a:ea typeface="Comic Sans MS"/>
              <a:cs typeface="Comic Sans MS"/>
              <a:sym typeface="Comic Sans MS"/>
            </a:endParaRPr>
          </a:p>
          <a:p>
            <a:pPr marL="457200" lvl="0" indent="-330200" algn="just" rtl="0">
              <a:spcBef>
                <a:spcPts val="1000"/>
              </a:spcBef>
              <a:spcAft>
                <a:spcPts val="0"/>
              </a:spcAft>
              <a:buSzPts val="1600"/>
              <a:buFont typeface="Comic Sans MS"/>
              <a:buChar char="❏"/>
            </a:pPr>
            <a:r>
              <a:rPr lang="en-GB" sz="1600">
                <a:latin typeface="Comic Sans MS"/>
                <a:ea typeface="Comic Sans MS"/>
                <a:cs typeface="Comic Sans MS"/>
                <a:sym typeface="Comic Sans MS"/>
              </a:rPr>
              <a:t>The </a:t>
            </a:r>
            <a:r>
              <a:rPr lang="en-GB" sz="1600">
                <a:solidFill>
                  <a:srgbClr val="0000FF"/>
                </a:solidFill>
                <a:latin typeface="Comic Sans MS"/>
                <a:ea typeface="Comic Sans MS"/>
                <a:cs typeface="Comic Sans MS"/>
                <a:sym typeface="Comic Sans MS"/>
              </a:rPr>
              <a:t>initialization is important</a:t>
            </a:r>
            <a:r>
              <a:rPr lang="en-GB" sz="1600">
                <a:latin typeface="Comic Sans MS"/>
                <a:ea typeface="Comic Sans MS"/>
                <a:cs typeface="Comic Sans MS"/>
                <a:sym typeface="Comic Sans MS"/>
              </a:rPr>
              <a:t> and particularly bad initialization can sometimes lead to clearly suboptimal clustering.</a:t>
            </a:r>
            <a:endParaRPr sz="1600">
              <a:latin typeface="Comic Sans MS"/>
              <a:ea typeface="Comic Sans MS"/>
              <a:cs typeface="Comic Sans MS"/>
              <a:sym typeface="Comic Sans MS"/>
            </a:endParaRPr>
          </a:p>
          <a:p>
            <a:pPr marL="457200" lvl="0" indent="-330200" algn="just" rtl="0">
              <a:spcBef>
                <a:spcPts val="1000"/>
              </a:spcBef>
              <a:spcAft>
                <a:spcPts val="1000"/>
              </a:spcAft>
              <a:buSzPts val="1600"/>
              <a:buFont typeface="Comic Sans MS"/>
              <a:buChar char="❏"/>
            </a:pPr>
            <a:r>
              <a:rPr lang="en-GB" sz="1600">
                <a:latin typeface="Comic Sans MS"/>
                <a:ea typeface="Comic Sans MS"/>
                <a:cs typeface="Comic Sans MS"/>
                <a:sym typeface="Comic Sans MS"/>
              </a:rPr>
              <a:t>In fact, almost all canned implementations of k-means (including the scikit-learn version) includes the step of multiple initializations and take the best out of them. This is called </a:t>
            </a:r>
            <a:r>
              <a:rPr lang="en-GB" sz="1600">
                <a:solidFill>
                  <a:srgbClr val="0000FF"/>
                </a:solidFill>
                <a:latin typeface="Comic Sans MS"/>
                <a:ea typeface="Comic Sans MS"/>
                <a:cs typeface="Comic Sans MS"/>
                <a:sym typeface="Comic Sans MS"/>
              </a:rPr>
              <a:t>k-means++</a:t>
            </a:r>
            <a:r>
              <a:rPr lang="en-GB" sz="1600">
                <a:latin typeface="Comic Sans MS"/>
                <a:ea typeface="Comic Sans MS"/>
                <a:cs typeface="Comic Sans MS"/>
                <a:sym typeface="Comic Sans MS"/>
              </a:rPr>
              <a:t>.</a:t>
            </a:r>
            <a:endParaRPr sz="1600">
              <a:latin typeface="Comic Sans MS"/>
              <a:ea typeface="Comic Sans MS"/>
              <a:cs typeface="Comic Sans MS"/>
              <a:sym typeface="Comic Sans MS"/>
            </a:endParaRPr>
          </a:p>
        </p:txBody>
      </p:sp>
    </p:spTree>
    <p:extLst>
      <p:ext uri="{BB962C8B-B14F-4D97-AF65-F5344CB8AC3E}">
        <p14:creationId xmlns:p14="http://schemas.microsoft.com/office/powerpoint/2010/main" val="250994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Number of clusters?</a:t>
            </a:r>
            <a:endParaRPr/>
          </a:p>
        </p:txBody>
      </p:sp>
      <p:sp>
        <p:nvSpPr>
          <p:cNvPr id="105" name="Google Shape;105;p19"/>
          <p:cNvSpPr txBox="1">
            <a:spLocks noGrp="1"/>
          </p:cNvSpPr>
          <p:nvPr>
            <p:ph type="body" idx="1"/>
          </p:nvPr>
        </p:nvSpPr>
        <p:spPr>
          <a:xfrm>
            <a:off x="235500" y="1152475"/>
            <a:ext cx="4260300" cy="3714900"/>
          </a:xfrm>
          <a:prstGeom prst="rect">
            <a:avLst/>
          </a:prstGeom>
        </p:spPr>
        <p:txBody>
          <a:bodyPr spcFirstLastPara="1" wrap="square" lIns="91425" tIns="91425" rIns="91425" bIns="91425" anchor="t" anchorCtr="0">
            <a:noAutofit/>
          </a:bodyPr>
          <a:lstStyle/>
          <a:p>
            <a:pPr marL="457200" lvl="0" indent="-330200" algn="just" rtl="0">
              <a:spcBef>
                <a:spcPts val="0"/>
              </a:spcBef>
              <a:spcAft>
                <a:spcPts val="0"/>
              </a:spcAft>
              <a:buSzPts val="1600"/>
              <a:buFont typeface="Comic Sans MS"/>
              <a:buChar char="❏"/>
            </a:pPr>
            <a:r>
              <a:rPr lang="en-GB" sz="1600">
                <a:latin typeface="Comic Sans MS"/>
                <a:ea typeface="Comic Sans MS"/>
                <a:cs typeface="Comic Sans MS"/>
                <a:sym typeface="Comic Sans MS"/>
              </a:rPr>
              <a:t>A common challenge with k-means is that </a:t>
            </a:r>
            <a:r>
              <a:rPr lang="en-GB" sz="1600">
                <a:solidFill>
                  <a:srgbClr val="0000FF"/>
                </a:solidFill>
                <a:latin typeface="Comic Sans MS"/>
                <a:ea typeface="Comic Sans MS"/>
                <a:cs typeface="Comic Sans MS"/>
                <a:sym typeface="Comic Sans MS"/>
              </a:rPr>
              <a:t>you must tell it how many clusters you expect</a:t>
            </a:r>
            <a:r>
              <a:rPr lang="en-GB" sz="1600">
                <a:latin typeface="Comic Sans MS"/>
                <a:ea typeface="Comic Sans MS"/>
                <a:cs typeface="Comic Sans MS"/>
                <a:sym typeface="Comic Sans MS"/>
              </a:rPr>
              <a:t>. It cannot learn the number of clusters from the data.</a:t>
            </a:r>
            <a:endParaRPr sz="1600">
              <a:latin typeface="Comic Sans MS"/>
              <a:ea typeface="Comic Sans MS"/>
              <a:cs typeface="Comic Sans MS"/>
              <a:sym typeface="Comic Sans MS"/>
            </a:endParaRPr>
          </a:p>
          <a:p>
            <a:pPr marL="457200" lvl="0" indent="-330200" algn="just" rtl="0">
              <a:spcBef>
                <a:spcPts val="1000"/>
              </a:spcBef>
              <a:spcAft>
                <a:spcPts val="0"/>
              </a:spcAft>
              <a:buSzPts val="1600"/>
              <a:buFont typeface="Comic Sans MS"/>
              <a:buChar char="❏"/>
            </a:pPr>
            <a:r>
              <a:rPr lang="en-GB" sz="1600">
                <a:latin typeface="Comic Sans MS"/>
                <a:ea typeface="Comic Sans MS"/>
                <a:cs typeface="Comic Sans MS"/>
                <a:sym typeface="Comic Sans MS"/>
              </a:rPr>
              <a:t>If we force the k-means to look for 6 clusters instead of 4, it will come back with 6 but they may not be what we are looking for!</a:t>
            </a:r>
            <a:endParaRPr sz="1600">
              <a:latin typeface="Comic Sans MS"/>
              <a:ea typeface="Comic Sans MS"/>
              <a:cs typeface="Comic Sans MS"/>
              <a:sym typeface="Comic Sans MS"/>
            </a:endParaRPr>
          </a:p>
          <a:p>
            <a:pPr marL="457200" lvl="0" indent="-330200" algn="just" rtl="0">
              <a:spcBef>
                <a:spcPts val="1000"/>
              </a:spcBef>
              <a:spcAft>
                <a:spcPts val="1000"/>
              </a:spcAft>
              <a:buSzPts val="1600"/>
              <a:buFont typeface="Comic Sans MS"/>
              <a:buChar char="❏"/>
            </a:pPr>
            <a:r>
              <a:rPr lang="en-GB" sz="1600">
                <a:latin typeface="Comic Sans MS"/>
                <a:ea typeface="Comic Sans MS"/>
                <a:cs typeface="Comic Sans MS"/>
                <a:sym typeface="Comic Sans MS"/>
              </a:rPr>
              <a:t>Some methods like </a:t>
            </a:r>
            <a:r>
              <a:rPr lang="en-GB" sz="1600">
                <a:solidFill>
                  <a:srgbClr val="0000FF"/>
                </a:solidFill>
                <a:latin typeface="Comic Sans MS"/>
                <a:ea typeface="Comic Sans MS"/>
                <a:cs typeface="Comic Sans MS"/>
                <a:sym typeface="Comic Sans MS"/>
              </a:rPr>
              <a:t>elbow</a:t>
            </a:r>
            <a:r>
              <a:rPr lang="en-GB" sz="1600">
                <a:latin typeface="Comic Sans MS"/>
                <a:ea typeface="Comic Sans MS"/>
                <a:cs typeface="Comic Sans MS"/>
                <a:sym typeface="Comic Sans MS"/>
              </a:rPr>
              <a:t> and </a:t>
            </a:r>
            <a:r>
              <a:rPr lang="en-GB" sz="1600">
                <a:solidFill>
                  <a:srgbClr val="0000FF"/>
                </a:solidFill>
                <a:latin typeface="Comic Sans MS"/>
                <a:ea typeface="Comic Sans MS"/>
                <a:cs typeface="Comic Sans MS"/>
                <a:sym typeface="Comic Sans MS"/>
              </a:rPr>
              <a:t>silhouette analysis</a:t>
            </a:r>
            <a:r>
              <a:rPr lang="en-GB" sz="1600">
                <a:latin typeface="Comic Sans MS"/>
                <a:ea typeface="Comic Sans MS"/>
                <a:cs typeface="Comic Sans MS"/>
                <a:sym typeface="Comic Sans MS"/>
              </a:rPr>
              <a:t> can be used to gauge a good number of clusters.</a:t>
            </a:r>
            <a:endParaRPr sz="1600">
              <a:latin typeface="Comic Sans MS"/>
              <a:ea typeface="Comic Sans MS"/>
              <a:cs typeface="Comic Sans MS"/>
              <a:sym typeface="Comic Sans MS"/>
            </a:endParaRPr>
          </a:p>
        </p:txBody>
      </p:sp>
      <p:pic>
        <p:nvPicPr>
          <p:cNvPr id="106" name="Google Shape;106;p19"/>
          <p:cNvPicPr preferRelativeResize="0"/>
          <p:nvPr/>
        </p:nvPicPr>
        <p:blipFill>
          <a:blip r:embed="rId3">
            <a:alphaModFix/>
          </a:blip>
          <a:stretch>
            <a:fillRect/>
          </a:stretch>
        </p:blipFill>
        <p:spPr>
          <a:xfrm>
            <a:off x="4710300" y="1716775"/>
            <a:ext cx="4056851" cy="2764000"/>
          </a:xfrm>
          <a:prstGeom prst="rect">
            <a:avLst/>
          </a:prstGeom>
          <a:noFill/>
          <a:ln>
            <a:noFill/>
          </a:ln>
        </p:spPr>
      </p:pic>
      <p:cxnSp>
        <p:nvCxnSpPr>
          <p:cNvPr id="107" name="Google Shape;107;p19"/>
          <p:cNvCxnSpPr/>
          <p:nvPr/>
        </p:nvCxnSpPr>
        <p:spPr>
          <a:xfrm flipH="1">
            <a:off x="6111325" y="1390700"/>
            <a:ext cx="644100" cy="797700"/>
          </a:xfrm>
          <a:prstGeom prst="straightConnector1">
            <a:avLst/>
          </a:prstGeom>
          <a:noFill/>
          <a:ln w="28575" cap="flat" cmpd="sng">
            <a:solidFill>
              <a:schemeClr val="dk2"/>
            </a:solidFill>
            <a:prstDash val="solid"/>
            <a:round/>
            <a:headEnd type="none" w="med" len="med"/>
            <a:tailEnd type="triangle" w="med" len="med"/>
          </a:ln>
        </p:spPr>
      </p:cxnSp>
      <p:sp>
        <p:nvSpPr>
          <p:cNvPr id="108" name="Google Shape;108;p19"/>
          <p:cNvSpPr txBox="1"/>
          <p:nvPr/>
        </p:nvSpPr>
        <p:spPr>
          <a:xfrm>
            <a:off x="4863700" y="828275"/>
            <a:ext cx="3486900" cy="6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rgbClr val="0000FF"/>
                </a:solidFill>
                <a:latin typeface="Comic Sans MS"/>
                <a:ea typeface="Comic Sans MS"/>
                <a:cs typeface="Comic Sans MS"/>
                <a:sym typeface="Comic Sans MS"/>
              </a:rPr>
              <a:t>Looks weird but k-means cannot resolve this</a:t>
            </a:r>
            <a:endParaRPr sz="1600">
              <a:solidFill>
                <a:srgbClr val="0000FF"/>
              </a:solidFill>
              <a:latin typeface="Comic Sans MS"/>
              <a:ea typeface="Comic Sans MS"/>
              <a:cs typeface="Comic Sans MS"/>
              <a:sym typeface="Comic Sans MS"/>
            </a:endParaRPr>
          </a:p>
        </p:txBody>
      </p:sp>
      <p:cxnSp>
        <p:nvCxnSpPr>
          <p:cNvPr id="109" name="Google Shape;109;p19"/>
          <p:cNvCxnSpPr/>
          <p:nvPr/>
        </p:nvCxnSpPr>
        <p:spPr>
          <a:xfrm>
            <a:off x="6888375" y="1411150"/>
            <a:ext cx="450000" cy="1308900"/>
          </a:xfrm>
          <a:prstGeom prst="straightConnector1">
            <a:avLst/>
          </a:prstGeom>
          <a:noFill/>
          <a:ln w="2857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19460055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Limitation in terms of geometry</a:t>
            </a:r>
            <a:endParaRPr/>
          </a:p>
        </p:txBody>
      </p:sp>
      <p:sp>
        <p:nvSpPr>
          <p:cNvPr id="115" name="Google Shape;115;p20"/>
          <p:cNvSpPr txBox="1">
            <a:spLocks noGrp="1"/>
          </p:cNvSpPr>
          <p:nvPr>
            <p:ph type="body" idx="1"/>
          </p:nvPr>
        </p:nvSpPr>
        <p:spPr>
          <a:xfrm>
            <a:off x="311700" y="1152475"/>
            <a:ext cx="4326900" cy="3416400"/>
          </a:xfrm>
          <a:prstGeom prst="rect">
            <a:avLst/>
          </a:prstGeom>
        </p:spPr>
        <p:txBody>
          <a:bodyPr spcFirstLastPara="1" wrap="square" lIns="91425" tIns="91425" rIns="91425" bIns="91425" anchor="t" anchorCtr="0">
            <a:noAutofit/>
          </a:bodyPr>
          <a:lstStyle/>
          <a:p>
            <a:pPr marL="457200" lvl="0" indent="-330200" algn="just" rtl="0">
              <a:spcBef>
                <a:spcPts val="0"/>
              </a:spcBef>
              <a:spcAft>
                <a:spcPts val="0"/>
              </a:spcAft>
              <a:buSzPts val="1600"/>
              <a:buFont typeface="Comic Sans MS"/>
              <a:buChar char="❏"/>
            </a:pPr>
            <a:r>
              <a:rPr lang="en-GB" sz="1600">
                <a:latin typeface="Comic Sans MS"/>
                <a:ea typeface="Comic Sans MS"/>
                <a:cs typeface="Comic Sans MS"/>
                <a:sym typeface="Comic Sans MS"/>
              </a:rPr>
              <a:t>k-means algorithm will often be ineffective if the clusters have complicated geometries. </a:t>
            </a:r>
            <a:endParaRPr sz="1600">
              <a:latin typeface="Comic Sans MS"/>
              <a:ea typeface="Comic Sans MS"/>
              <a:cs typeface="Comic Sans MS"/>
              <a:sym typeface="Comic Sans MS"/>
            </a:endParaRPr>
          </a:p>
          <a:p>
            <a:pPr marL="457200" lvl="0" indent="-330200" algn="just" rtl="0">
              <a:spcBef>
                <a:spcPts val="1000"/>
              </a:spcBef>
              <a:spcAft>
                <a:spcPts val="0"/>
              </a:spcAft>
              <a:buSzPts val="1600"/>
              <a:buFont typeface="Comic Sans MS"/>
              <a:buChar char="❏"/>
            </a:pPr>
            <a:r>
              <a:rPr lang="en-GB" sz="1600">
                <a:latin typeface="Comic Sans MS"/>
                <a:ea typeface="Comic Sans MS"/>
                <a:cs typeface="Comic Sans MS"/>
                <a:sym typeface="Comic Sans MS"/>
              </a:rPr>
              <a:t>In particular, the boundaries between k-means clusters will always be linear, which means that it will fail for more complicated boundaries.</a:t>
            </a:r>
            <a:endParaRPr sz="1600">
              <a:latin typeface="Comic Sans MS"/>
              <a:ea typeface="Comic Sans MS"/>
              <a:cs typeface="Comic Sans MS"/>
              <a:sym typeface="Comic Sans MS"/>
            </a:endParaRPr>
          </a:p>
          <a:p>
            <a:pPr marL="457200" lvl="0" indent="-330200" algn="just" rtl="0">
              <a:spcBef>
                <a:spcPts val="1000"/>
              </a:spcBef>
              <a:spcAft>
                <a:spcPts val="1000"/>
              </a:spcAft>
              <a:buSzPts val="1600"/>
              <a:buFont typeface="Comic Sans MS"/>
              <a:buChar char="❏"/>
            </a:pPr>
            <a:r>
              <a:rPr lang="en-GB" sz="1600">
                <a:latin typeface="Comic Sans MS"/>
                <a:ea typeface="Comic Sans MS"/>
                <a:cs typeface="Comic Sans MS"/>
                <a:sym typeface="Comic Sans MS"/>
              </a:rPr>
              <a:t>It thinks in terms of simple radial distance and circular smooth boundaries, not global patterns.</a:t>
            </a:r>
            <a:endParaRPr sz="1600">
              <a:latin typeface="Comic Sans MS"/>
              <a:ea typeface="Comic Sans MS"/>
              <a:cs typeface="Comic Sans MS"/>
              <a:sym typeface="Comic Sans MS"/>
            </a:endParaRPr>
          </a:p>
        </p:txBody>
      </p:sp>
      <p:pic>
        <p:nvPicPr>
          <p:cNvPr id="116" name="Google Shape;116;p20"/>
          <p:cNvPicPr preferRelativeResize="0"/>
          <p:nvPr/>
        </p:nvPicPr>
        <p:blipFill>
          <a:blip r:embed="rId3">
            <a:alphaModFix/>
          </a:blip>
          <a:stretch>
            <a:fillRect/>
          </a:stretch>
        </p:blipFill>
        <p:spPr>
          <a:xfrm>
            <a:off x="4843225" y="1558425"/>
            <a:ext cx="4107450" cy="2692850"/>
          </a:xfrm>
          <a:prstGeom prst="rect">
            <a:avLst/>
          </a:prstGeom>
          <a:noFill/>
          <a:ln>
            <a:noFill/>
          </a:ln>
        </p:spPr>
      </p:pic>
    </p:spTree>
    <p:extLst>
      <p:ext uri="{BB962C8B-B14F-4D97-AF65-F5344CB8AC3E}">
        <p14:creationId xmlns:p14="http://schemas.microsoft.com/office/powerpoint/2010/main" val="6705670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Use kernel/higher dimensional representation?</a:t>
            </a:r>
            <a:endParaRPr/>
          </a:p>
        </p:txBody>
      </p:sp>
      <p:sp>
        <p:nvSpPr>
          <p:cNvPr id="122" name="Google Shape;122;p21"/>
          <p:cNvSpPr txBox="1">
            <a:spLocks noGrp="1"/>
          </p:cNvSpPr>
          <p:nvPr>
            <p:ph type="body" idx="1"/>
          </p:nvPr>
        </p:nvSpPr>
        <p:spPr>
          <a:xfrm>
            <a:off x="189000" y="1111575"/>
            <a:ext cx="5462100" cy="3744000"/>
          </a:xfrm>
          <a:prstGeom prst="rect">
            <a:avLst/>
          </a:prstGeom>
        </p:spPr>
        <p:txBody>
          <a:bodyPr spcFirstLastPara="1" wrap="square" lIns="91425" tIns="91425" rIns="91425" bIns="91425" anchor="t" anchorCtr="0">
            <a:noAutofit/>
          </a:bodyPr>
          <a:lstStyle/>
          <a:p>
            <a:pPr marL="457200" lvl="0" indent="-330200" algn="just" rtl="0">
              <a:spcBef>
                <a:spcPts val="0"/>
              </a:spcBef>
              <a:spcAft>
                <a:spcPts val="0"/>
              </a:spcAft>
              <a:buSzPts val="1600"/>
              <a:buFont typeface="Comic Sans MS"/>
              <a:buChar char="❏"/>
            </a:pPr>
            <a:r>
              <a:rPr lang="en-GB" sz="1600">
                <a:latin typeface="Comic Sans MS"/>
                <a:ea typeface="Comic Sans MS"/>
                <a:cs typeface="Comic Sans MS"/>
                <a:sym typeface="Comic Sans MS"/>
              </a:rPr>
              <a:t>The situation in the previous slide is reminiscent of the </a:t>
            </a:r>
            <a:r>
              <a:rPr lang="en-GB" sz="1600">
                <a:solidFill>
                  <a:srgbClr val="0000FF"/>
                </a:solidFill>
                <a:latin typeface="Comic Sans MS"/>
                <a:ea typeface="Comic Sans MS"/>
                <a:cs typeface="Comic Sans MS"/>
                <a:sym typeface="Comic Sans MS"/>
              </a:rPr>
              <a:t>Support Vector Machines</a:t>
            </a:r>
            <a:r>
              <a:rPr lang="en-GB" sz="1600">
                <a:latin typeface="Comic Sans MS"/>
                <a:ea typeface="Comic Sans MS"/>
                <a:cs typeface="Comic Sans MS"/>
                <a:sym typeface="Comic Sans MS"/>
              </a:rPr>
              <a:t>, where we use a </a:t>
            </a:r>
            <a:r>
              <a:rPr lang="en-GB" sz="1600">
                <a:solidFill>
                  <a:srgbClr val="0000FF"/>
                </a:solidFill>
                <a:latin typeface="Comic Sans MS"/>
                <a:ea typeface="Comic Sans MS"/>
                <a:cs typeface="Comic Sans MS"/>
                <a:sym typeface="Comic Sans MS"/>
              </a:rPr>
              <a:t>kernel transformation to project the data into a higher dimension</a:t>
            </a:r>
            <a:r>
              <a:rPr lang="en-GB" sz="1600">
                <a:latin typeface="Comic Sans MS"/>
                <a:ea typeface="Comic Sans MS"/>
                <a:cs typeface="Comic Sans MS"/>
                <a:sym typeface="Comic Sans MS"/>
              </a:rPr>
              <a:t> where a linear separation is possible. </a:t>
            </a:r>
            <a:endParaRPr sz="1600">
              <a:latin typeface="Comic Sans MS"/>
              <a:ea typeface="Comic Sans MS"/>
              <a:cs typeface="Comic Sans MS"/>
              <a:sym typeface="Comic Sans MS"/>
            </a:endParaRPr>
          </a:p>
          <a:p>
            <a:pPr marL="457200" lvl="0" indent="-330200" algn="just" rtl="0">
              <a:spcBef>
                <a:spcPts val="1000"/>
              </a:spcBef>
              <a:spcAft>
                <a:spcPts val="0"/>
              </a:spcAft>
              <a:buSzPts val="1600"/>
              <a:buFont typeface="Comic Sans MS"/>
              <a:buChar char="❏"/>
            </a:pPr>
            <a:r>
              <a:rPr lang="en-GB" sz="1600">
                <a:latin typeface="Comic Sans MS"/>
                <a:ea typeface="Comic Sans MS"/>
                <a:cs typeface="Comic Sans MS"/>
                <a:sym typeface="Comic Sans MS"/>
              </a:rPr>
              <a:t>Allow k-means to discover non-linear boundaries.</a:t>
            </a:r>
            <a:endParaRPr sz="1600">
              <a:latin typeface="Comic Sans MS"/>
              <a:ea typeface="Comic Sans MS"/>
              <a:cs typeface="Comic Sans MS"/>
              <a:sym typeface="Comic Sans MS"/>
            </a:endParaRPr>
          </a:p>
          <a:p>
            <a:pPr marL="457200" lvl="0" indent="-330200" algn="just" rtl="0">
              <a:spcBef>
                <a:spcPts val="1000"/>
              </a:spcBef>
              <a:spcAft>
                <a:spcPts val="0"/>
              </a:spcAft>
              <a:buSzPts val="1600"/>
              <a:buFont typeface="Comic Sans MS"/>
              <a:buChar char="❏"/>
            </a:pPr>
            <a:r>
              <a:rPr lang="en-GB" sz="1600">
                <a:latin typeface="Comic Sans MS"/>
                <a:ea typeface="Comic Sans MS"/>
                <a:cs typeface="Comic Sans MS"/>
                <a:sym typeface="Comic Sans MS"/>
              </a:rPr>
              <a:t>Kernelized k-means is implemented in Scikit-Learn within the </a:t>
            </a:r>
            <a:r>
              <a:rPr lang="en-GB" sz="1600" b="1">
                <a:latin typeface="Consolas"/>
                <a:ea typeface="Consolas"/>
                <a:cs typeface="Consolas"/>
                <a:sym typeface="Consolas"/>
              </a:rPr>
              <a:t>SpectralClustering</a:t>
            </a:r>
            <a:r>
              <a:rPr lang="en-GB" sz="1600">
                <a:latin typeface="Comic Sans MS"/>
                <a:ea typeface="Comic Sans MS"/>
                <a:cs typeface="Comic Sans MS"/>
                <a:sym typeface="Comic Sans MS"/>
              </a:rPr>
              <a:t> estimator.</a:t>
            </a:r>
            <a:endParaRPr sz="1600">
              <a:latin typeface="Comic Sans MS"/>
              <a:ea typeface="Comic Sans MS"/>
              <a:cs typeface="Comic Sans MS"/>
              <a:sym typeface="Comic Sans MS"/>
            </a:endParaRPr>
          </a:p>
          <a:p>
            <a:pPr marL="457200" lvl="0" indent="-330200" algn="just" rtl="0">
              <a:spcBef>
                <a:spcPts val="1000"/>
              </a:spcBef>
              <a:spcAft>
                <a:spcPts val="1000"/>
              </a:spcAft>
              <a:buSzPts val="1600"/>
              <a:buFont typeface="Comic Sans MS"/>
              <a:buChar char="❏"/>
            </a:pPr>
            <a:r>
              <a:rPr lang="en-GB" sz="1600">
                <a:latin typeface="Comic Sans MS"/>
                <a:ea typeface="Comic Sans MS"/>
                <a:cs typeface="Comic Sans MS"/>
                <a:sym typeface="Comic Sans MS"/>
              </a:rPr>
              <a:t>It uses the </a:t>
            </a:r>
            <a:r>
              <a:rPr lang="en-GB" sz="1600">
                <a:solidFill>
                  <a:srgbClr val="0000FF"/>
                </a:solidFill>
                <a:latin typeface="Comic Sans MS"/>
                <a:ea typeface="Comic Sans MS"/>
                <a:cs typeface="Comic Sans MS"/>
                <a:sym typeface="Comic Sans MS"/>
              </a:rPr>
              <a:t>graph of nearest neighbors</a:t>
            </a:r>
            <a:r>
              <a:rPr lang="en-GB" sz="1600">
                <a:latin typeface="Comic Sans MS"/>
                <a:ea typeface="Comic Sans MS"/>
                <a:cs typeface="Comic Sans MS"/>
                <a:sym typeface="Comic Sans MS"/>
              </a:rPr>
              <a:t> to compute a higher-dimensional representation of the data, and then assigns labels using a k-means algorithm.</a:t>
            </a:r>
            <a:endParaRPr sz="1600">
              <a:latin typeface="Comic Sans MS"/>
              <a:ea typeface="Comic Sans MS"/>
              <a:cs typeface="Comic Sans MS"/>
              <a:sym typeface="Comic Sans MS"/>
            </a:endParaRPr>
          </a:p>
        </p:txBody>
      </p:sp>
      <p:pic>
        <p:nvPicPr>
          <p:cNvPr id="123" name="Google Shape;123;p21"/>
          <p:cNvPicPr preferRelativeResize="0"/>
          <p:nvPr/>
        </p:nvPicPr>
        <p:blipFill>
          <a:blip r:embed="rId3">
            <a:alphaModFix/>
          </a:blip>
          <a:stretch>
            <a:fillRect/>
          </a:stretch>
        </p:blipFill>
        <p:spPr>
          <a:xfrm>
            <a:off x="5732900" y="2008625"/>
            <a:ext cx="3188100" cy="2093057"/>
          </a:xfrm>
          <a:prstGeom prst="rect">
            <a:avLst/>
          </a:prstGeom>
          <a:noFill/>
          <a:ln>
            <a:noFill/>
          </a:ln>
        </p:spPr>
      </p:pic>
    </p:spTree>
    <p:extLst>
      <p:ext uri="{BB962C8B-B14F-4D97-AF65-F5344CB8AC3E}">
        <p14:creationId xmlns:p14="http://schemas.microsoft.com/office/powerpoint/2010/main" val="7067624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2"/>
          <p:cNvSpPr txBox="1">
            <a:spLocks noGrp="1"/>
          </p:cNvSpPr>
          <p:nvPr>
            <p:ph type="title"/>
          </p:nvPr>
        </p:nvSpPr>
        <p:spPr>
          <a:xfrm>
            <a:off x="311700" y="260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Throwing probability in the mix</a:t>
            </a:r>
            <a:endParaRPr/>
          </a:p>
        </p:txBody>
      </p:sp>
      <p:sp>
        <p:nvSpPr>
          <p:cNvPr id="129" name="Google Shape;129;p22"/>
          <p:cNvSpPr txBox="1">
            <a:spLocks noGrp="1"/>
          </p:cNvSpPr>
          <p:nvPr>
            <p:ph type="body" idx="1"/>
          </p:nvPr>
        </p:nvSpPr>
        <p:spPr>
          <a:xfrm>
            <a:off x="229900" y="833675"/>
            <a:ext cx="5134800" cy="4012500"/>
          </a:xfrm>
          <a:prstGeom prst="rect">
            <a:avLst/>
          </a:prstGeom>
        </p:spPr>
        <p:txBody>
          <a:bodyPr spcFirstLastPara="1" wrap="square" lIns="91425" tIns="91425" rIns="91425" bIns="91425" anchor="t" anchorCtr="0">
            <a:noAutofit/>
          </a:bodyPr>
          <a:lstStyle/>
          <a:p>
            <a:pPr marL="457200" lvl="0" indent="-330200" algn="just" rtl="0">
              <a:spcBef>
                <a:spcPts val="0"/>
              </a:spcBef>
              <a:spcAft>
                <a:spcPts val="0"/>
              </a:spcAft>
              <a:buSzPts val="1600"/>
              <a:buFont typeface="Comic Sans MS"/>
              <a:buChar char="❏"/>
            </a:pPr>
            <a:r>
              <a:rPr lang="en-GB" sz="1600">
                <a:latin typeface="Comic Sans MS"/>
                <a:ea typeface="Comic Sans MS"/>
                <a:cs typeface="Comic Sans MS"/>
                <a:sym typeface="Comic Sans MS"/>
              </a:rPr>
              <a:t>Simplicity of k-means is a big advantage for fast processing of large scale data. But this very simplicity also leads to practical challenges in its application.</a:t>
            </a:r>
            <a:endParaRPr sz="1600">
              <a:latin typeface="Comic Sans MS"/>
              <a:ea typeface="Comic Sans MS"/>
              <a:cs typeface="Comic Sans MS"/>
              <a:sym typeface="Comic Sans MS"/>
            </a:endParaRPr>
          </a:p>
          <a:p>
            <a:pPr marL="457200" lvl="0" indent="-330200" algn="just" rtl="0">
              <a:spcBef>
                <a:spcPts val="1000"/>
              </a:spcBef>
              <a:spcAft>
                <a:spcPts val="0"/>
              </a:spcAft>
              <a:buSzPts val="1600"/>
              <a:buFont typeface="Comic Sans MS"/>
              <a:buChar char="❏"/>
            </a:pPr>
            <a:r>
              <a:rPr lang="en-GB" sz="1600">
                <a:latin typeface="Comic Sans MS"/>
                <a:ea typeface="Comic Sans MS"/>
                <a:cs typeface="Comic Sans MS"/>
                <a:sym typeface="Comic Sans MS"/>
              </a:rPr>
              <a:t>In particular, the </a:t>
            </a:r>
            <a:r>
              <a:rPr lang="en-GB" sz="1600">
                <a:solidFill>
                  <a:srgbClr val="0000FF"/>
                </a:solidFill>
                <a:latin typeface="Comic Sans MS"/>
                <a:ea typeface="Comic Sans MS"/>
                <a:cs typeface="Comic Sans MS"/>
                <a:sym typeface="Comic Sans MS"/>
              </a:rPr>
              <a:t>non-probabilistic nature of k-means</a:t>
            </a:r>
            <a:r>
              <a:rPr lang="en-GB" sz="1600">
                <a:latin typeface="Comic Sans MS"/>
                <a:ea typeface="Comic Sans MS"/>
                <a:cs typeface="Comic Sans MS"/>
                <a:sym typeface="Comic Sans MS"/>
              </a:rPr>
              <a:t> and its use of simple distance-from-cluster-center to assign cluster membership leads to </a:t>
            </a:r>
            <a:r>
              <a:rPr lang="en-GB" sz="1600">
                <a:solidFill>
                  <a:srgbClr val="0000FF"/>
                </a:solidFill>
                <a:latin typeface="Comic Sans MS"/>
                <a:ea typeface="Comic Sans MS"/>
                <a:cs typeface="Comic Sans MS"/>
                <a:sym typeface="Comic Sans MS"/>
              </a:rPr>
              <a:t>poor performance for many real-world situations</a:t>
            </a:r>
            <a:r>
              <a:rPr lang="en-GB" sz="1600">
                <a:latin typeface="Comic Sans MS"/>
                <a:ea typeface="Comic Sans MS"/>
                <a:cs typeface="Comic Sans MS"/>
                <a:sym typeface="Comic Sans MS"/>
              </a:rPr>
              <a:t>.</a:t>
            </a:r>
            <a:endParaRPr sz="1600">
              <a:latin typeface="Comic Sans MS"/>
              <a:ea typeface="Comic Sans MS"/>
              <a:cs typeface="Comic Sans MS"/>
              <a:sym typeface="Comic Sans MS"/>
            </a:endParaRPr>
          </a:p>
          <a:p>
            <a:pPr marL="457200" lvl="0" indent="-330200" algn="just" rtl="0">
              <a:spcBef>
                <a:spcPts val="1000"/>
              </a:spcBef>
              <a:spcAft>
                <a:spcPts val="1000"/>
              </a:spcAft>
              <a:buSzPts val="1600"/>
              <a:buFont typeface="Comic Sans MS"/>
              <a:buChar char="❏"/>
            </a:pPr>
            <a:r>
              <a:rPr lang="en-GB" sz="1600">
                <a:solidFill>
                  <a:srgbClr val="0000FF"/>
                </a:solidFill>
                <a:latin typeface="Comic Sans MS"/>
                <a:ea typeface="Comic Sans MS"/>
                <a:cs typeface="Comic Sans MS"/>
                <a:sym typeface="Comic Sans MS"/>
              </a:rPr>
              <a:t>Gaussian mixture models (GMMs)</a:t>
            </a:r>
            <a:r>
              <a:rPr lang="en-GB" sz="1600">
                <a:latin typeface="Comic Sans MS"/>
                <a:ea typeface="Comic Sans MS"/>
                <a:cs typeface="Comic Sans MS"/>
                <a:sym typeface="Comic Sans MS"/>
              </a:rPr>
              <a:t>, can be viewed as an extension of the ideas behind k-means, but can also be a powerful tool for estimation beyond simple clustering.</a:t>
            </a:r>
            <a:endParaRPr sz="1600">
              <a:latin typeface="Comic Sans MS"/>
              <a:ea typeface="Comic Sans MS"/>
              <a:cs typeface="Comic Sans MS"/>
              <a:sym typeface="Comic Sans MS"/>
            </a:endParaRPr>
          </a:p>
        </p:txBody>
      </p:sp>
      <p:pic>
        <p:nvPicPr>
          <p:cNvPr id="130" name="Google Shape;130;p22"/>
          <p:cNvPicPr preferRelativeResize="0"/>
          <p:nvPr/>
        </p:nvPicPr>
        <p:blipFill>
          <a:blip r:embed="rId3">
            <a:alphaModFix/>
          </a:blip>
          <a:stretch>
            <a:fillRect/>
          </a:stretch>
        </p:blipFill>
        <p:spPr>
          <a:xfrm>
            <a:off x="5824900" y="833674"/>
            <a:ext cx="2767900" cy="1931525"/>
          </a:xfrm>
          <a:prstGeom prst="rect">
            <a:avLst/>
          </a:prstGeom>
          <a:noFill/>
          <a:ln>
            <a:noFill/>
          </a:ln>
        </p:spPr>
      </p:pic>
      <p:pic>
        <p:nvPicPr>
          <p:cNvPr id="131" name="Google Shape;131;p22"/>
          <p:cNvPicPr preferRelativeResize="0"/>
          <p:nvPr/>
        </p:nvPicPr>
        <p:blipFill>
          <a:blip r:embed="rId4">
            <a:alphaModFix/>
          </a:blip>
          <a:stretch>
            <a:fillRect/>
          </a:stretch>
        </p:blipFill>
        <p:spPr>
          <a:xfrm>
            <a:off x="5824900" y="3094950"/>
            <a:ext cx="2767900" cy="1933940"/>
          </a:xfrm>
          <a:prstGeom prst="rect">
            <a:avLst/>
          </a:prstGeom>
          <a:noFill/>
          <a:ln>
            <a:noFill/>
          </a:ln>
        </p:spPr>
      </p:pic>
      <p:sp>
        <p:nvSpPr>
          <p:cNvPr id="132" name="Google Shape;132;p22"/>
          <p:cNvSpPr/>
          <p:nvPr/>
        </p:nvSpPr>
        <p:spPr>
          <a:xfrm rot="5400000">
            <a:off x="6882450" y="2781350"/>
            <a:ext cx="652800" cy="520800"/>
          </a:xfrm>
          <a:prstGeom prst="rightArrow">
            <a:avLst>
              <a:gd name="adj1" fmla="val 50000"/>
              <a:gd name="adj2" fmla="val 50000"/>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08754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3"/>
          <p:cNvSpPr txBox="1">
            <a:spLocks noGrp="1"/>
          </p:cNvSpPr>
          <p:nvPr>
            <p:ph type="title"/>
          </p:nvPr>
        </p:nvSpPr>
        <p:spPr>
          <a:xfrm>
            <a:off x="311700" y="3121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Mixture of Gaussian data...</a:t>
            </a:r>
            <a:endParaRPr/>
          </a:p>
        </p:txBody>
      </p:sp>
      <p:pic>
        <p:nvPicPr>
          <p:cNvPr id="138" name="Google Shape;138;p23"/>
          <p:cNvPicPr preferRelativeResize="0"/>
          <p:nvPr/>
        </p:nvPicPr>
        <p:blipFill>
          <a:blip r:embed="rId3">
            <a:alphaModFix/>
          </a:blip>
          <a:stretch>
            <a:fillRect/>
          </a:stretch>
        </p:blipFill>
        <p:spPr>
          <a:xfrm>
            <a:off x="4506350" y="630350"/>
            <a:ext cx="4419600" cy="3287089"/>
          </a:xfrm>
          <a:prstGeom prst="rect">
            <a:avLst/>
          </a:prstGeom>
          <a:noFill/>
          <a:ln>
            <a:noFill/>
          </a:ln>
        </p:spPr>
      </p:pic>
      <p:pic>
        <p:nvPicPr>
          <p:cNvPr id="139" name="Google Shape;139;p23"/>
          <p:cNvPicPr preferRelativeResize="0"/>
          <p:nvPr/>
        </p:nvPicPr>
        <p:blipFill>
          <a:blip r:embed="rId4">
            <a:alphaModFix/>
          </a:blip>
          <a:stretch>
            <a:fillRect/>
          </a:stretch>
        </p:blipFill>
        <p:spPr>
          <a:xfrm>
            <a:off x="403750" y="1316525"/>
            <a:ext cx="4247726" cy="2180650"/>
          </a:xfrm>
          <a:prstGeom prst="rect">
            <a:avLst/>
          </a:prstGeom>
          <a:noFill/>
          <a:ln>
            <a:noFill/>
          </a:ln>
        </p:spPr>
      </p:pic>
      <p:sp>
        <p:nvSpPr>
          <p:cNvPr id="140" name="Google Shape;140;p23"/>
          <p:cNvSpPr txBox="1"/>
          <p:nvPr/>
        </p:nvSpPr>
        <p:spPr>
          <a:xfrm>
            <a:off x="311700" y="4018700"/>
            <a:ext cx="8407200" cy="9612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sz="1600">
                <a:solidFill>
                  <a:srgbClr val="666666"/>
                </a:solidFill>
                <a:latin typeface="Comic Sans MS"/>
                <a:ea typeface="Comic Sans MS"/>
                <a:cs typeface="Comic Sans MS"/>
                <a:sym typeface="Comic Sans MS"/>
              </a:rPr>
              <a:t>By running E-M algorithm, estimate the properties of the Gaussians that make up the given data. Guess the ‘centers’ (mean) and spread (std. dev), construct the data, maximize the fitness, recalculate the mean/std dev and repeat.</a:t>
            </a:r>
            <a:endParaRPr sz="1600">
              <a:solidFill>
                <a:srgbClr val="666666"/>
              </a:solidFill>
              <a:latin typeface="Comic Sans MS"/>
              <a:ea typeface="Comic Sans MS"/>
              <a:cs typeface="Comic Sans MS"/>
              <a:sym typeface="Comic Sans MS"/>
            </a:endParaRPr>
          </a:p>
        </p:txBody>
      </p:sp>
    </p:spTree>
    <p:extLst>
      <p:ext uri="{BB962C8B-B14F-4D97-AF65-F5344CB8AC3E}">
        <p14:creationId xmlns:p14="http://schemas.microsoft.com/office/powerpoint/2010/main" val="5092874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Let’s do some hands-on coding...</a:t>
            </a:r>
            <a:endParaRPr/>
          </a:p>
        </p:txBody>
      </p:sp>
      <p:sp>
        <p:nvSpPr>
          <p:cNvPr id="146" name="Google Shape;146;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30200" algn="just" rtl="0">
              <a:spcBef>
                <a:spcPts val="0"/>
              </a:spcBef>
              <a:spcAft>
                <a:spcPts val="0"/>
              </a:spcAft>
              <a:buSzPts val="1600"/>
              <a:buFont typeface="Comic Sans MS"/>
              <a:buChar char="❏"/>
            </a:pPr>
            <a:r>
              <a:rPr lang="en-GB" sz="1600">
                <a:latin typeface="Comic Sans MS"/>
                <a:ea typeface="Comic Sans MS"/>
                <a:cs typeface="Comic Sans MS"/>
                <a:sym typeface="Comic Sans MS"/>
              </a:rPr>
              <a:t>We will generate some synthetic data for easy 2-D visualization and then apply k-means to that data to identify clusters.</a:t>
            </a:r>
            <a:endParaRPr sz="1600">
              <a:latin typeface="Comic Sans MS"/>
              <a:ea typeface="Comic Sans MS"/>
              <a:cs typeface="Comic Sans MS"/>
              <a:sym typeface="Comic Sans MS"/>
            </a:endParaRPr>
          </a:p>
          <a:p>
            <a:pPr marL="457200" lvl="0" indent="-330200" algn="just" rtl="0">
              <a:spcBef>
                <a:spcPts val="1000"/>
              </a:spcBef>
              <a:spcAft>
                <a:spcPts val="0"/>
              </a:spcAft>
              <a:buSzPts val="1600"/>
              <a:buFont typeface="Comic Sans MS"/>
              <a:buChar char="❏"/>
            </a:pPr>
            <a:r>
              <a:rPr lang="en-GB" sz="1600">
                <a:latin typeface="Comic Sans MS"/>
                <a:ea typeface="Comic Sans MS"/>
                <a:cs typeface="Comic Sans MS"/>
                <a:sym typeface="Comic Sans MS"/>
              </a:rPr>
              <a:t>We will show the limitations of k-means, and extension to kernelized version, with code.</a:t>
            </a:r>
            <a:endParaRPr sz="1600">
              <a:latin typeface="Comic Sans MS"/>
              <a:ea typeface="Comic Sans MS"/>
              <a:cs typeface="Comic Sans MS"/>
              <a:sym typeface="Comic Sans MS"/>
            </a:endParaRPr>
          </a:p>
          <a:p>
            <a:pPr marL="457200" lvl="0" indent="-330200" algn="just" rtl="0">
              <a:spcBef>
                <a:spcPts val="1000"/>
              </a:spcBef>
              <a:spcAft>
                <a:spcPts val="1000"/>
              </a:spcAft>
              <a:buSzPts val="1600"/>
              <a:buFont typeface="Comic Sans MS"/>
              <a:buChar char="❏"/>
            </a:pPr>
            <a:r>
              <a:rPr lang="en-GB" sz="1600">
                <a:latin typeface="Comic Sans MS"/>
                <a:ea typeface="Comic Sans MS"/>
                <a:cs typeface="Comic Sans MS"/>
                <a:sym typeface="Comic Sans MS"/>
              </a:rPr>
              <a:t>We will show the idea of Gaussian Mixture Models and also illustrate how its utility extends beyond simple clustering and also to generative modeling.</a:t>
            </a:r>
            <a:endParaRPr sz="1600">
              <a:latin typeface="Comic Sans MS"/>
              <a:ea typeface="Comic Sans MS"/>
              <a:cs typeface="Comic Sans MS"/>
              <a:sym typeface="Comic Sans MS"/>
            </a:endParaRPr>
          </a:p>
        </p:txBody>
      </p:sp>
    </p:spTree>
    <p:extLst>
      <p:ext uri="{BB962C8B-B14F-4D97-AF65-F5344CB8AC3E}">
        <p14:creationId xmlns:p14="http://schemas.microsoft.com/office/powerpoint/2010/main" val="667569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3734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Mechanics of linear regression</a:t>
            </a:r>
            <a:endParaRPr/>
          </a:p>
        </p:txBody>
      </p:sp>
      <p:sp>
        <p:nvSpPr>
          <p:cNvPr id="94" name="Google Shape;94;p17"/>
          <p:cNvSpPr txBox="1">
            <a:spLocks noGrp="1"/>
          </p:cNvSpPr>
          <p:nvPr>
            <p:ph type="body" idx="1"/>
          </p:nvPr>
        </p:nvSpPr>
        <p:spPr>
          <a:xfrm>
            <a:off x="311700" y="946150"/>
            <a:ext cx="7957200" cy="412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600">
                <a:latin typeface="Comic Sans MS"/>
                <a:ea typeface="Comic Sans MS"/>
                <a:cs typeface="Comic Sans MS"/>
                <a:sym typeface="Comic Sans MS"/>
              </a:rPr>
              <a:t>We use </a:t>
            </a:r>
            <a:r>
              <a:rPr lang="en-GB" sz="1600" b="1">
                <a:solidFill>
                  <a:srgbClr val="0000FF"/>
                </a:solidFill>
                <a:latin typeface="Comic Sans MS"/>
                <a:ea typeface="Comic Sans MS"/>
                <a:cs typeface="Comic Sans MS"/>
                <a:sym typeface="Comic Sans MS"/>
              </a:rPr>
              <a:t>ordinary least square</a:t>
            </a:r>
            <a:r>
              <a:rPr lang="en-GB" sz="1600">
                <a:latin typeface="Comic Sans MS"/>
                <a:ea typeface="Comic Sans MS"/>
                <a:cs typeface="Comic Sans MS"/>
                <a:sym typeface="Comic Sans MS"/>
              </a:rPr>
              <a:t> to solve the linear regression problem.</a:t>
            </a:r>
            <a:endParaRPr sz="1600">
              <a:latin typeface="Comic Sans MS"/>
              <a:ea typeface="Comic Sans MS"/>
              <a:cs typeface="Comic Sans MS"/>
              <a:sym typeface="Comic Sans MS"/>
            </a:endParaRPr>
          </a:p>
        </p:txBody>
      </p:sp>
      <p:cxnSp>
        <p:nvCxnSpPr>
          <p:cNvPr id="95" name="Google Shape;95;p17"/>
          <p:cNvCxnSpPr/>
          <p:nvPr/>
        </p:nvCxnSpPr>
        <p:spPr>
          <a:xfrm rot="10800000">
            <a:off x="437038" y="1566313"/>
            <a:ext cx="0" cy="2352000"/>
          </a:xfrm>
          <a:prstGeom prst="straightConnector1">
            <a:avLst/>
          </a:prstGeom>
          <a:noFill/>
          <a:ln w="9525" cap="flat" cmpd="sng">
            <a:solidFill>
              <a:schemeClr val="dk2"/>
            </a:solidFill>
            <a:prstDash val="solid"/>
            <a:round/>
            <a:headEnd type="none" w="med" len="med"/>
            <a:tailEnd type="triangle" w="med" len="med"/>
          </a:ln>
        </p:spPr>
      </p:cxnSp>
      <p:cxnSp>
        <p:nvCxnSpPr>
          <p:cNvPr id="96" name="Google Shape;96;p17"/>
          <p:cNvCxnSpPr/>
          <p:nvPr/>
        </p:nvCxnSpPr>
        <p:spPr>
          <a:xfrm>
            <a:off x="447263" y="3928538"/>
            <a:ext cx="2668800" cy="0"/>
          </a:xfrm>
          <a:prstGeom prst="straightConnector1">
            <a:avLst/>
          </a:prstGeom>
          <a:noFill/>
          <a:ln w="9525" cap="flat" cmpd="sng">
            <a:solidFill>
              <a:schemeClr val="dk2"/>
            </a:solidFill>
            <a:prstDash val="solid"/>
            <a:round/>
            <a:headEnd type="none" w="med" len="med"/>
            <a:tailEnd type="triangle" w="med" len="med"/>
          </a:ln>
        </p:spPr>
      </p:cxnSp>
      <p:sp>
        <p:nvSpPr>
          <p:cNvPr id="97" name="Google Shape;97;p17"/>
          <p:cNvSpPr/>
          <p:nvPr/>
        </p:nvSpPr>
        <p:spPr>
          <a:xfrm>
            <a:off x="1863950" y="2346750"/>
            <a:ext cx="102300" cy="1125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7"/>
          <p:cNvSpPr/>
          <p:nvPr/>
        </p:nvSpPr>
        <p:spPr>
          <a:xfrm>
            <a:off x="1725400" y="2780400"/>
            <a:ext cx="102300" cy="1125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p:nvPr/>
        </p:nvSpPr>
        <p:spPr>
          <a:xfrm>
            <a:off x="2024550" y="3313800"/>
            <a:ext cx="102300" cy="1125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p:nvPr/>
        </p:nvSpPr>
        <p:spPr>
          <a:xfrm>
            <a:off x="1496800" y="3272875"/>
            <a:ext cx="102300" cy="1125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7"/>
          <p:cNvSpPr/>
          <p:nvPr/>
        </p:nvSpPr>
        <p:spPr>
          <a:xfrm>
            <a:off x="2279250" y="2548875"/>
            <a:ext cx="102300" cy="1125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7"/>
          <p:cNvSpPr/>
          <p:nvPr/>
        </p:nvSpPr>
        <p:spPr>
          <a:xfrm>
            <a:off x="2637150" y="2892900"/>
            <a:ext cx="102300" cy="1125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7"/>
          <p:cNvSpPr/>
          <p:nvPr/>
        </p:nvSpPr>
        <p:spPr>
          <a:xfrm>
            <a:off x="2126850" y="2892900"/>
            <a:ext cx="102300" cy="1125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7"/>
          <p:cNvSpPr/>
          <p:nvPr/>
        </p:nvSpPr>
        <p:spPr>
          <a:xfrm>
            <a:off x="2637150" y="2044825"/>
            <a:ext cx="102300" cy="1125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7"/>
          <p:cNvSpPr/>
          <p:nvPr/>
        </p:nvSpPr>
        <p:spPr>
          <a:xfrm>
            <a:off x="983850" y="2459250"/>
            <a:ext cx="102300" cy="1125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7"/>
          <p:cNvSpPr/>
          <p:nvPr/>
        </p:nvSpPr>
        <p:spPr>
          <a:xfrm>
            <a:off x="648425" y="3057550"/>
            <a:ext cx="102300" cy="1125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7"/>
          <p:cNvSpPr/>
          <p:nvPr/>
        </p:nvSpPr>
        <p:spPr>
          <a:xfrm>
            <a:off x="546125" y="3578700"/>
            <a:ext cx="102300" cy="1125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7"/>
          <p:cNvSpPr/>
          <p:nvPr/>
        </p:nvSpPr>
        <p:spPr>
          <a:xfrm>
            <a:off x="1098150" y="3313800"/>
            <a:ext cx="102300" cy="1125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 name="Google Shape;109;p17"/>
          <p:cNvCxnSpPr/>
          <p:nvPr/>
        </p:nvCxnSpPr>
        <p:spPr>
          <a:xfrm rot="10800000" flipH="1">
            <a:off x="474225" y="2188425"/>
            <a:ext cx="2934900" cy="1247400"/>
          </a:xfrm>
          <a:prstGeom prst="straightConnector1">
            <a:avLst/>
          </a:prstGeom>
          <a:noFill/>
          <a:ln w="28575" cap="flat" cmpd="sng">
            <a:solidFill>
              <a:srgbClr val="FF0000"/>
            </a:solidFill>
            <a:prstDash val="dash"/>
            <a:round/>
            <a:headEnd type="none" w="med" len="med"/>
            <a:tailEnd type="none" w="med" len="med"/>
          </a:ln>
        </p:spPr>
      </p:cxnSp>
      <p:cxnSp>
        <p:nvCxnSpPr>
          <p:cNvPr id="110" name="Google Shape;110;p17"/>
          <p:cNvCxnSpPr/>
          <p:nvPr/>
        </p:nvCxnSpPr>
        <p:spPr>
          <a:xfrm>
            <a:off x="617400" y="2617775"/>
            <a:ext cx="2771100" cy="869100"/>
          </a:xfrm>
          <a:prstGeom prst="straightConnector1">
            <a:avLst/>
          </a:prstGeom>
          <a:noFill/>
          <a:ln w="28575" cap="flat" cmpd="sng">
            <a:solidFill>
              <a:srgbClr val="FF0000"/>
            </a:solidFill>
            <a:prstDash val="dash"/>
            <a:round/>
            <a:headEnd type="none" w="med" len="med"/>
            <a:tailEnd type="none" w="med" len="med"/>
          </a:ln>
        </p:spPr>
      </p:cxnSp>
      <p:cxnSp>
        <p:nvCxnSpPr>
          <p:cNvPr id="111" name="Google Shape;111;p17"/>
          <p:cNvCxnSpPr/>
          <p:nvPr/>
        </p:nvCxnSpPr>
        <p:spPr>
          <a:xfrm>
            <a:off x="546125" y="3030425"/>
            <a:ext cx="2967300" cy="2100"/>
          </a:xfrm>
          <a:prstGeom prst="straightConnector1">
            <a:avLst/>
          </a:prstGeom>
          <a:noFill/>
          <a:ln w="28575" cap="flat" cmpd="sng">
            <a:solidFill>
              <a:srgbClr val="FF0000"/>
            </a:solidFill>
            <a:prstDash val="dash"/>
            <a:round/>
            <a:headEnd type="none" w="med" len="med"/>
            <a:tailEnd type="none" w="med" len="med"/>
          </a:ln>
        </p:spPr>
      </p:cxnSp>
      <p:cxnSp>
        <p:nvCxnSpPr>
          <p:cNvPr id="112" name="Google Shape;112;p17"/>
          <p:cNvCxnSpPr>
            <a:stCxn id="107" idx="5"/>
          </p:cNvCxnSpPr>
          <p:nvPr/>
        </p:nvCxnSpPr>
        <p:spPr>
          <a:xfrm rot="10800000" flipH="1">
            <a:off x="633444" y="1820125"/>
            <a:ext cx="2366400" cy="1854600"/>
          </a:xfrm>
          <a:prstGeom prst="straightConnector1">
            <a:avLst/>
          </a:prstGeom>
          <a:noFill/>
          <a:ln w="28575" cap="flat" cmpd="sng">
            <a:solidFill>
              <a:srgbClr val="FF0000"/>
            </a:solidFill>
            <a:prstDash val="dash"/>
            <a:round/>
            <a:headEnd type="none" w="med" len="med"/>
            <a:tailEnd type="none" w="med" len="med"/>
          </a:ln>
        </p:spPr>
      </p:cxnSp>
      <p:sp>
        <p:nvSpPr>
          <p:cNvPr id="113" name="Google Shape;113;p17"/>
          <p:cNvSpPr txBox="1">
            <a:spLocks noGrp="1"/>
          </p:cNvSpPr>
          <p:nvPr>
            <p:ph type="body" idx="1"/>
          </p:nvPr>
        </p:nvSpPr>
        <p:spPr>
          <a:xfrm>
            <a:off x="3714350" y="1450375"/>
            <a:ext cx="5118000" cy="35280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just" rtl="0">
              <a:spcBef>
                <a:spcPts val="0"/>
              </a:spcBef>
              <a:spcAft>
                <a:spcPts val="0"/>
              </a:spcAft>
              <a:buNone/>
            </a:pPr>
            <a:r>
              <a:rPr lang="en-GB" sz="1600">
                <a:latin typeface="Comic Sans MS"/>
                <a:ea typeface="Comic Sans MS"/>
                <a:cs typeface="Comic Sans MS"/>
                <a:sym typeface="Comic Sans MS"/>
              </a:rPr>
              <a:t>For a single explanatory variable, our model equation is: </a:t>
            </a:r>
            <a:r>
              <a:rPr lang="en-GB" sz="1600" b="1">
                <a:latin typeface="Consolas"/>
                <a:ea typeface="Consolas"/>
                <a:cs typeface="Consolas"/>
                <a:sym typeface="Consolas"/>
              </a:rPr>
              <a:t>y = β</a:t>
            </a:r>
            <a:r>
              <a:rPr lang="en-GB" sz="1600" b="1" baseline="-25000">
                <a:latin typeface="Consolas"/>
                <a:ea typeface="Consolas"/>
                <a:cs typeface="Consolas"/>
                <a:sym typeface="Consolas"/>
              </a:rPr>
              <a:t>0</a:t>
            </a:r>
            <a:r>
              <a:rPr lang="en-GB" sz="1600" b="1">
                <a:latin typeface="Consolas"/>
                <a:ea typeface="Consolas"/>
                <a:cs typeface="Consolas"/>
                <a:sym typeface="Consolas"/>
              </a:rPr>
              <a:t>+β</a:t>
            </a:r>
            <a:r>
              <a:rPr lang="en-GB" sz="1600" b="1" baseline="-25000">
                <a:latin typeface="Consolas"/>
                <a:ea typeface="Consolas"/>
                <a:cs typeface="Consolas"/>
                <a:sym typeface="Consolas"/>
              </a:rPr>
              <a:t>1</a:t>
            </a:r>
            <a:r>
              <a:rPr lang="en-GB" sz="1600" b="1">
                <a:latin typeface="Consolas"/>
                <a:ea typeface="Consolas"/>
                <a:cs typeface="Consolas"/>
                <a:sym typeface="Consolas"/>
              </a:rPr>
              <a:t>.x</a:t>
            </a:r>
            <a:r>
              <a:rPr lang="en-GB" sz="1600">
                <a:latin typeface="Comic Sans MS"/>
                <a:ea typeface="Comic Sans MS"/>
                <a:cs typeface="Comic Sans MS"/>
                <a:sym typeface="Comic Sans MS"/>
              </a:rPr>
              <a:t>.</a:t>
            </a:r>
            <a:endParaRPr sz="1600">
              <a:latin typeface="Comic Sans MS"/>
              <a:ea typeface="Comic Sans MS"/>
              <a:cs typeface="Comic Sans MS"/>
              <a:sym typeface="Comic Sans MS"/>
            </a:endParaRPr>
          </a:p>
          <a:p>
            <a:pPr marL="0" lvl="0" indent="0" algn="just" rtl="0">
              <a:spcBef>
                <a:spcPts val="1600"/>
              </a:spcBef>
              <a:spcAft>
                <a:spcPts val="0"/>
              </a:spcAft>
              <a:buNone/>
            </a:pPr>
            <a:r>
              <a:rPr lang="en-GB" sz="1600">
                <a:latin typeface="Comic Sans MS"/>
                <a:ea typeface="Comic Sans MS"/>
                <a:cs typeface="Comic Sans MS"/>
                <a:sym typeface="Comic Sans MS"/>
              </a:rPr>
              <a:t>So, </a:t>
            </a:r>
            <a:r>
              <a:rPr lang="en-GB" sz="1600" b="1">
                <a:latin typeface="Consolas"/>
                <a:ea typeface="Consolas"/>
                <a:cs typeface="Consolas"/>
                <a:sym typeface="Consolas"/>
              </a:rPr>
              <a:t>β</a:t>
            </a:r>
            <a:r>
              <a:rPr lang="en-GB" sz="1600" b="1" baseline="-25000">
                <a:latin typeface="Consolas"/>
                <a:ea typeface="Consolas"/>
                <a:cs typeface="Consolas"/>
                <a:sym typeface="Consolas"/>
              </a:rPr>
              <a:t>0</a:t>
            </a:r>
            <a:r>
              <a:rPr lang="en-GB" sz="1600">
                <a:latin typeface="Comic Sans MS"/>
                <a:ea typeface="Comic Sans MS"/>
                <a:cs typeface="Comic Sans MS"/>
                <a:sym typeface="Comic Sans MS"/>
              </a:rPr>
              <a:t> is the intercept and </a:t>
            </a:r>
            <a:r>
              <a:rPr lang="en-GB" sz="1600" b="1">
                <a:latin typeface="Consolas"/>
                <a:ea typeface="Consolas"/>
                <a:cs typeface="Consolas"/>
                <a:sym typeface="Consolas"/>
              </a:rPr>
              <a:t>β</a:t>
            </a:r>
            <a:r>
              <a:rPr lang="en-GB" sz="1600" b="1" baseline="-25000">
                <a:latin typeface="Consolas"/>
                <a:ea typeface="Consolas"/>
                <a:cs typeface="Consolas"/>
                <a:sym typeface="Consolas"/>
              </a:rPr>
              <a:t>1</a:t>
            </a:r>
            <a:r>
              <a:rPr lang="en-GB" sz="1600">
                <a:latin typeface="Comic Sans MS"/>
                <a:ea typeface="Comic Sans MS"/>
                <a:cs typeface="Comic Sans MS"/>
                <a:sym typeface="Comic Sans MS"/>
              </a:rPr>
              <a:t> is the slope of the line. But we can draw many (an infinite number of) lines on the 2-D plane. Which one will we pick as the best?</a:t>
            </a:r>
            <a:endParaRPr sz="1600">
              <a:latin typeface="Comic Sans MS"/>
              <a:ea typeface="Comic Sans MS"/>
              <a:cs typeface="Comic Sans MS"/>
              <a:sym typeface="Comic Sans MS"/>
            </a:endParaRPr>
          </a:p>
          <a:p>
            <a:pPr marL="0" lvl="0" indent="0" algn="just" rtl="0">
              <a:spcBef>
                <a:spcPts val="1600"/>
              </a:spcBef>
              <a:spcAft>
                <a:spcPts val="1600"/>
              </a:spcAft>
              <a:buNone/>
            </a:pPr>
            <a:r>
              <a:rPr lang="en-GB" sz="1600">
                <a:latin typeface="Comic Sans MS"/>
                <a:ea typeface="Comic Sans MS"/>
                <a:cs typeface="Comic Sans MS"/>
                <a:sym typeface="Comic Sans MS"/>
              </a:rPr>
              <a:t>What is </a:t>
            </a:r>
            <a:r>
              <a:rPr lang="en-GB" sz="1600" b="1" i="1">
                <a:latin typeface="Comic Sans MS"/>
                <a:ea typeface="Comic Sans MS"/>
                <a:cs typeface="Comic Sans MS"/>
                <a:sym typeface="Comic Sans MS"/>
              </a:rPr>
              <a:t>best</a:t>
            </a:r>
            <a:r>
              <a:rPr lang="en-GB" sz="1600">
                <a:latin typeface="Comic Sans MS"/>
                <a:ea typeface="Comic Sans MS"/>
                <a:cs typeface="Comic Sans MS"/>
                <a:sym typeface="Comic Sans MS"/>
              </a:rPr>
              <a:t> from a business perspective? In this case, one which gives the </a:t>
            </a:r>
            <a:r>
              <a:rPr lang="en-GB" sz="1600" b="1">
                <a:solidFill>
                  <a:srgbClr val="0000FF"/>
                </a:solidFill>
                <a:latin typeface="Comic Sans MS"/>
                <a:ea typeface="Comic Sans MS"/>
                <a:cs typeface="Comic Sans MS"/>
                <a:sym typeface="Comic Sans MS"/>
              </a:rPr>
              <a:t>least overall error</a:t>
            </a:r>
            <a:r>
              <a:rPr lang="en-GB" sz="1600">
                <a:latin typeface="Comic Sans MS"/>
                <a:ea typeface="Comic Sans MS"/>
                <a:cs typeface="Comic Sans MS"/>
                <a:sym typeface="Comic Sans MS"/>
              </a:rPr>
              <a:t> because we believe that if we make least overall error on the given data, then </a:t>
            </a:r>
            <a:r>
              <a:rPr lang="en-GB" sz="1600" b="1">
                <a:solidFill>
                  <a:srgbClr val="0000FF"/>
                </a:solidFill>
                <a:latin typeface="Comic Sans MS"/>
                <a:ea typeface="Comic Sans MS"/>
                <a:cs typeface="Comic Sans MS"/>
                <a:sym typeface="Comic Sans MS"/>
              </a:rPr>
              <a:t>we will make least error in future</a:t>
            </a:r>
            <a:r>
              <a:rPr lang="en-GB" sz="1600">
                <a:latin typeface="Comic Sans MS"/>
                <a:ea typeface="Comic Sans MS"/>
                <a:cs typeface="Comic Sans MS"/>
                <a:sym typeface="Comic Sans MS"/>
              </a:rPr>
              <a:t> too.</a:t>
            </a:r>
            <a:endParaRPr sz="1600">
              <a:latin typeface="Comic Sans MS"/>
              <a:ea typeface="Comic Sans MS"/>
              <a:cs typeface="Comic Sans MS"/>
              <a:sym typeface="Comic Sans MS"/>
            </a:endParaRPr>
          </a:p>
        </p:txBody>
      </p:sp>
      <p:pic>
        <p:nvPicPr>
          <p:cNvPr id="114" name="Google Shape;114;p17"/>
          <p:cNvPicPr preferRelativeResize="0"/>
          <p:nvPr/>
        </p:nvPicPr>
        <p:blipFill>
          <a:blip r:embed="rId3">
            <a:alphaModFix/>
          </a:blip>
          <a:stretch>
            <a:fillRect/>
          </a:stretch>
        </p:blipFill>
        <p:spPr>
          <a:xfrm>
            <a:off x="454800" y="4165899"/>
            <a:ext cx="2723706" cy="572700"/>
          </a:xfrm>
          <a:prstGeom prst="rect">
            <a:avLst/>
          </a:prstGeom>
          <a:noFill/>
          <a:ln w="28575" cap="flat" cmpd="sng">
            <a:solidFill>
              <a:srgbClr val="000000"/>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8"/>
          <p:cNvSpPr txBox="1">
            <a:spLocks noGrp="1"/>
          </p:cNvSpPr>
          <p:nvPr>
            <p:ph type="title"/>
          </p:nvPr>
        </p:nvSpPr>
        <p:spPr>
          <a:xfrm>
            <a:off x="311700" y="2916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Mechanics of linear regression (continued…)</a:t>
            </a:r>
            <a:endParaRPr/>
          </a:p>
        </p:txBody>
      </p:sp>
      <p:sp>
        <p:nvSpPr>
          <p:cNvPr id="120" name="Google Shape;120;p18"/>
          <p:cNvSpPr txBox="1">
            <a:spLocks noGrp="1"/>
          </p:cNvSpPr>
          <p:nvPr>
            <p:ph type="body" idx="1"/>
          </p:nvPr>
        </p:nvSpPr>
        <p:spPr>
          <a:xfrm>
            <a:off x="231150" y="864350"/>
            <a:ext cx="8681700" cy="3839400"/>
          </a:xfrm>
          <a:prstGeom prst="rect">
            <a:avLst/>
          </a:prstGeom>
        </p:spPr>
        <p:txBody>
          <a:bodyPr spcFirstLastPara="1" wrap="square" lIns="91425" tIns="91425" rIns="91425" bIns="91425" anchor="t" anchorCtr="0">
            <a:noAutofit/>
          </a:bodyPr>
          <a:lstStyle/>
          <a:p>
            <a:pPr marL="457200" lvl="0" indent="-330200" algn="just" rtl="0">
              <a:spcBef>
                <a:spcPts val="0"/>
              </a:spcBef>
              <a:spcAft>
                <a:spcPts val="0"/>
              </a:spcAft>
              <a:buSzPts val="1600"/>
              <a:buFont typeface="Comic Sans MS"/>
              <a:buChar char="❏"/>
            </a:pPr>
            <a:r>
              <a:rPr lang="en-GB" sz="1600">
                <a:latin typeface="Comic Sans MS"/>
                <a:ea typeface="Comic Sans MS"/>
                <a:cs typeface="Comic Sans MS"/>
                <a:sym typeface="Comic Sans MS"/>
              </a:rPr>
              <a:t>Why squared error? - There are multiple explanations possible and all are related to deep statistical theory. We will try to examine one of them. It is related to something called ‘</a:t>
            </a:r>
            <a:r>
              <a:rPr lang="en-GB" sz="1600" b="1">
                <a:solidFill>
                  <a:srgbClr val="0000FF"/>
                </a:solidFill>
                <a:latin typeface="Comic Sans MS"/>
                <a:ea typeface="Comic Sans MS"/>
                <a:cs typeface="Comic Sans MS"/>
                <a:sym typeface="Comic Sans MS"/>
              </a:rPr>
              <a:t>Gauss-Markov theorem</a:t>
            </a:r>
            <a:r>
              <a:rPr lang="en-GB" sz="1600">
                <a:latin typeface="Comic Sans MS"/>
                <a:ea typeface="Comic Sans MS"/>
                <a:cs typeface="Comic Sans MS"/>
                <a:sym typeface="Comic Sans MS"/>
              </a:rPr>
              <a:t>’ and ‘</a:t>
            </a:r>
            <a:r>
              <a:rPr lang="en-GB" sz="1600" b="1">
                <a:solidFill>
                  <a:srgbClr val="0000FF"/>
                </a:solidFill>
                <a:latin typeface="Comic Sans MS"/>
                <a:ea typeface="Comic Sans MS"/>
                <a:cs typeface="Comic Sans MS"/>
                <a:sym typeface="Comic Sans MS"/>
              </a:rPr>
              <a:t>Maximum Likelihood Estimation’ (MLE)</a:t>
            </a:r>
            <a:r>
              <a:rPr lang="en-GB" sz="1600">
                <a:latin typeface="Comic Sans MS"/>
                <a:ea typeface="Comic Sans MS"/>
                <a:cs typeface="Comic Sans MS"/>
                <a:sym typeface="Comic Sans MS"/>
              </a:rPr>
              <a:t>. </a:t>
            </a:r>
            <a:endParaRPr sz="1600">
              <a:latin typeface="Comic Sans MS"/>
              <a:ea typeface="Comic Sans MS"/>
              <a:cs typeface="Comic Sans MS"/>
              <a:sym typeface="Comic Sans MS"/>
            </a:endParaRPr>
          </a:p>
          <a:p>
            <a:pPr marL="457200" lvl="0" indent="-330200" algn="just" rtl="0">
              <a:spcBef>
                <a:spcPts val="1000"/>
              </a:spcBef>
              <a:spcAft>
                <a:spcPts val="0"/>
              </a:spcAft>
              <a:buSzPts val="1600"/>
              <a:buFont typeface="Comic Sans MS"/>
              <a:buChar char="❏"/>
            </a:pPr>
            <a:r>
              <a:rPr lang="en-GB" sz="1600">
                <a:latin typeface="Comic Sans MS"/>
                <a:ea typeface="Comic Sans MS"/>
                <a:cs typeface="Comic Sans MS"/>
                <a:sym typeface="Comic Sans MS"/>
              </a:rPr>
              <a:t>How do we minimize the sum of the squared errors (find out the least square)? We can use numerical techniques or </a:t>
            </a:r>
            <a:r>
              <a:rPr lang="en-GB" sz="1600" b="1">
                <a:solidFill>
                  <a:srgbClr val="0000FF"/>
                </a:solidFill>
                <a:latin typeface="Comic Sans MS"/>
                <a:ea typeface="Comic Sans MS"/>
                <a:cs typeface="Comic Sans MS"/>
                <a:sym typeface="Comic Sans MS"/>
              </a:rPr>
              <a:t>analytical solution using linear algebra</a:t>
            </a:r>
            <a:r>
              <a:rPr lang="en-GB" sz="1600">
                <a:latin typeface="Comic Sans MS"/>
                <a:ea typeface="Comic Sans MS"/>
                <a:cs typeface="Comic Sans MS"/>
                <a:sym typeface="Comic Sans MS"/>
              </a:rPr>
              <a:t> (manipulating matrices and vectors).</a:t>
            </a:r>
            <a:endParaRPr sz="1600">
              <a:latin typeface="Comic Sans MS"/>
              <a:ea typeface="Comic Sans MS"/>
              <a:cs typeface="Comic Sans MS"/>
              <a:sym typeface="Comic Sans MS"/>
            </a:endParaRPr>
          </a:p>
          <a:p>
            <a:pPr marL="457200" lvl="0" indent="-330200" algn="just" rtl="0">
              <a:spcBef>
                <a:spcPts val="1000"/>
              </a:spcBef>
              <a:spcAft>
                <a:spcPts val="0"/>
              </a:spcAft>
              <a:buSzPts val="1600"/>
              <a:buFont typeface="Comic Sans MS"/>
              <a:buChar char="❏"/>
            </a:pPr>
            <a:r>
              <a:rPr lang="en-GB" sz="1600">
                <a:latin typeface="Comic Sans MS"/>
                <a:ea typeface="Comic Sans MS"/>
                <a:cs typeface="Comic Sans MS"/>
                <a:sym typeface="Comic Sans MS"/>
              </a:rPr>
              <a:t>The analytical solution is given by, where X is the matrix of data (augmented with 1’s) and y is the response vector :</a:t>
            </a:r>
            <a:endParaRPr sz="1600">
              <a:latin typeface="Comic Sans MS"/>
              <a:ea typeface="Comic Sans MS"/>
              <a:cs typeface="Comic Sans MS"/>
              <a:sym typeface="Comic Sans MS"/>
            </a:endParaRPr>
          </a:p>
          <a:p>
            <a:pPr marL="457200" lvl="0" indent="-330200" algn="just" rtl="0">
              <a:spcBef>
                <a:spcPts val="1000"/>
              </a:spcBef>
              <a:spcAft>
                <a:spcPts val="1000"/>
              </a:spcAft>
              <a:buSzPts val="1600"/>
              <a:buFont typeface="Comic Sans MS"/>
              <a:buChar char="❏"/>
            </a:pPr>
            <a:r>
              <a:rPr lang="en-GB" sz="1600">
                <a:latin typeface="Comic Sans MS"/>
                <a:ea typeface="Comic Sans MS"/>
                <a:cs typeface="Comic Sans MS"/>
                <a:sym typeface="Comic Sans MS"/>
              </a:rPr>
              <a:t> What is this </a:t>
            </a:r>
            <a:r>
              <a:rPr lang="en-GB" sz="1600" b="1">
                <a:latin typeface="Comic Sans MS"/>
                <a:ea typeface="Comic Sans MS"/>
                <a:cs typeface="Comic Sans MS"/>
                <a:sym typeface="Comic Sans MS"/>
              </a:rPr>
              <a:t>hat on top of beta</a:t>
            </a:r>
            <a:r>
              <a:rPr lang="en-GB" sz="1600">
                <a:latin typeface="Comic Sans MS"/>
                <a:ea typeface="Comic Sans MS"/>
                <a:cs typeface="Comic Sans MS"/>
                <a:sym typeface="Comic Sans MS"/>
              </a:rPr>
              <a:t>? - We will never know the true coefficients, we can </a:t>
            </a:r>
            <a:r>
              <a:rPr lang="en-GB" sz="1600" b="1">
                <a:solidFill>
                  <a:srgbClr val="0000FF"/>
                </a:solidFill>
                <a:latin typeface="Comic Sans MS"/>
                <a:ea typeface="Comic Sans MS"/>
                <a:cs typeface="Comic Sans MS"/>
                <a:sym typeface="Comic Sans MS"/>
              </a:rPr>
              <a:t>only estimate</a:t>
            </a:r>
            <a:r>
              <a:rPr lang="en-GB" sz="1600">
                <a:latin typeface="Comic Sans MS"/>
                <a:ea typeface="Comic Sans MS"/>
                <a:cs typeface="Comic Sans MS"/>
                <a:sym typeface="Comic Sans MS"/>
              </a:rPr>
              <a:t> them from the data. We also have to </a:t>
            </a:r>
            <a:r>
              <a:rPr lang="en-GB" sz="1600" b="1">
                <a:latin typeface="Comic Sans MS"/>
                <a:ea typeface="Comic Sans MS"/>
                <a:cs typeface="Comic Sans MS"/>
                <a:sym typeface="Comic Sans MS"/>
              </a:rPr>
              <a:t>estimate their statistical properties</a:t>
            </a:r>
            <a:r>
              <a:rPr lang="en-GB" sz="1600">
                <a:latin typeface="Comic Sans MS"/>
                <a:ea typeface="Comic Sans MS"/>
                <a:cs typeface="Comic Sans MS"/>
                <a:sym typeface="Comic Sans MS"/>
              </a:rPr>
              <a:t> to have confidence in the model.</a:t>
            </a:r>
            <a:endParaRPr sz="1600">
              <a:latin typeface="Comic Sans MS"/>
              <a:ea typeface="Comic Sans MS"/>
              <a:cs typeface="Comic Sans MS"/>
              <a:sym typeface="Comic Sans MS"/>
            </a:endParaRPr>
          </a:p>
        </p:txBody>
      </p:sp>
      <p:pic>
        <p:nvPicPr>
          <p:cNvPr id="121" name="Google Shape;121;p18"/>
          <p:cNvPicPr preferRelativeResize="0"/>
          <p:nvPr/>
        </p:nvPicPr>
        <p:blipFill>
          <a:blip r:embed="rId3">
            <a:alphaModFix/>
          </a:blip>
          <a:stretch>
            <a:fillRect/>
          </a:stretch>
        </p:blipFill>
        <p:spPr>
          <a:xfrm>
            <a:off x="4102512" y="3426050"/>
            <a:ext cx="1728813" cy="338150"/>
          </a:xfrm>
          <a:prstGeom prst="rect">
            <a:avLst/>
          </a:prstGeom>
          <a:noFill/>
          <a:ln>
            <a:noFill/>
          </a:ln>
        </p:spPr>
      </p:pic>
      <p:pic>
        <p:nvPicPr>
          <p:cNvPr id="122" name="Google Shape;122;p18"/>
          <p:cNvPicPr preferRelativeResize="0"/>
          <p:nvPr/>
        </p:nvPicPr>
        <p:blipFill>
          <a:blip r:embed="rId4">
            <a:alphaModFix/>
          </a:blip>
          <a:stretch>
            <a:fillRect/>
          </a:stretch>
        </p:blipFill>
        <p:spPr>
          <a:xfrm>
            <a:off x="5277550" y="4351750"/>
            <a:ext cx="753926" cy="572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9"/>
          <p:cNvSpPr txBox="1">
            <a:spLocks noGrp="1"/>
          </p:cNvSpPr>
          <p:nvPr>
            <p:ph type="title"/>
          </p:nvPr>
        </p:nvSpPr>
        <p:spPr>
          <a:xfrm>
            <a:off x="311700" y="3688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Linear regression solved with Scikit-learn</a:t>
            </a:r>
            <a:endParaRPr/>
          </a:p>
        </p:txBody>
      </p:sp>
      <p:sp>
        <p:nvSpPr>
          <p:cNvPr id="128" name="Google Shape;128;p19"/>
          <p:cNvSpPr txBox="1">
            <a:spLocks noGrp="1"/>
          </p:cNvSpPr>
          <p:nvPr>
            <p:ph type="body" idx="1"/>
          </p:nvPr>
        </p:nvSpPr>
        <p:spPr>
          <a:xfrm>
            <a:off x="311700" y="1076275"/>
            <a:ext cx="8520600" cy="3533700"/>
          </a:xfrm>
          <a:prstGeom prst="rect">
            <a:avLst/>
          </a:prstGeom>
        </p:spPr>
        <p:txBody>
          <a:bodyPr spcFirstLastPara="1" wrap="square" lIns="91425" tIns="91425" rIns="91425" bIns="91425" anchor="t" anchorCtr="0">
            <a:noAutofit/>
          </a:bodyPr>
          <a:lstStyle/>
          <a:p>
            <a:pPr marL="457200" lvl="0" indent="-330200" algn="just" rtl="0">
              <a:spcBef>
                <a:spcPts val="0"/>
              </a:spcBef>
              <a:spcAft>
                <a:spcPts val="0"/>
              </a:spcAft>
              <a:buSzPts val="1600"/>
              <a:buFont typeface="Comic Sans MS"/>
              <a:buChar char="❏"/>
            </a:pPr>
            <a:r>
              <a:rPr lang="en-GB" sz="1600">
                <a:latin typeface="Comic Sans MS"/>
                <a:ea typeface="Comic Sans MS"/>
                <a:cs typeface="Comic Sans MS"/>
                <a:sym typeface="Comic Sans MS"/>
              </a:rPr>
              <a:t>We will work with the wine-quality dataset from UCI ML repository for this demo.</a:t>
            </a:r>
            <a:endParaRPr sz="1600">
              <a:latin typeface="Comic Sans MS"/>
              <a:ea typeface="Comic Sans MS"/>
              <a:cs typeface="Comic Sans MS"/>
              <a:sym typeface="Comic Sans MS"/>
            </a:endParaRPr>
          </a:p>
          <a:p>
            <a:pPr marL="457200" lvl="0" indent="-330200" algn="just" rtl="0">
              <a:spcBef>
                <a:spcPts val="1000"/>
              </a:spcBef>
              <a:spcAft>
                <a:spcPts val="0"/>
              </a:spcAft>
              <a:buSzPts val="1600"/>
              <a:buFont typeface="Comic Sans MS"/>
              <a:buChar char="❏"/>
            </a:pPr>
            <a:r>
              <a:rPr lang="en-GB" sz="1600">
                <a:latin typeface="Comic Sans MS"/>
                <a:ea typeface="Comic Sans MS"/>
                <a:cs typeface="Comic Sans MS"/>
                <a:sym typeface="Comic Sans MS"/>
              </a:rPr>
              <a:t>The dataset has been downloaded and saved. We split the dataset in 80:20 ratio, create an estimator object with the ‘</a:t>
            </a:r>
            <a:r>
              <a:rPr lang="en-GB" sz="1600" b="1">
                <a:latin typeface="Consolas"/>
                <a:ea typeface="Consolas"/>
                <a:cs typeface="Consolas"/>
                <a:sym typeface="Consolas"/>
              </a:rPr>
              <a:t>LinearRegression</a:t>
            </a:r>
            <a:r>
              <a:rPr lang="en-GB" sz="1600">
                <a:latin typeface="Comic Sans MS"/>
                <a:ea typeface="Comic Sans MS"/>
                <a:cs typeface="Comic Sans MS"/>
                <a:sym typeface="Comic Sans MS"/>
              </a:rPr>
              <a:t>’ class from Scikit-learn, and fit the training data. Let’s call this estimator </a:t>
            </a:r>
            <a:r>
              <a:rPr lang="en-GB" sz="1600" b="1">
                <a:latin typeface="Consolas"/>
                <a:ea typeface="Consolas"/>
                <a:cs typeface="Consolas"/>
                <a:sym typeface="Consolas"/>
              </a:rPr>
              <a:t>lm</a:t>
            </a:r>
            <a:r>
              <a:rPr lang="en-GB" sz="1600">
                <a:latin typeface="Comic Sans MS"/>
                <a:ea typeface="Comic Sans MS"/>
                <a:cs typeface="Comic Sans MS"/>
                <a:sym typeface="Comic Sans MS"/>
              </a:rPr>
              <a:t>.</a:t>
            </a:r>
            <a:endParaRPr sz="1600">
              <a:latin typeface="Comic Sans MS"/>
              <a:ea typeface="Comic Sans MS"/>
              <a:cs typeface="Comic Sans MS"/>
              <a:sym typeface="Comic Sans MS"/>
            </a:endParaRPr>
          </a:p>
          <a:p>
            <a:pPr marL="457200" lvl="0" indent="-330200" algn="just" rtl="0">
              <a:spcBef>
                <a:spcPts val="1000"/>
              </a:spcBef>
              <a:spcAft>
                <a:spcPts val="0"/>
              </a:spcAft>
              <a:buSzPts val="1600"/>
              <a:buFont typeface="Comic Sans MS"/>
              <a:buChar char="❏"/>
            </a:pPr>
            <a:r>
              <a:rPr lang="en-GB" sz="1600">
                <a:latin typeface="Comic Sans MS"/>
                <a:ea typeface="Comic Sans MS"/>
                <a:cs typeface="Comic Sans MS"/>
                <a:sym typeface="Comic Sans MS"/>
              </a:rPr>
              <a:t>We can then check the model performance by using the predict method i.e. </a:t>
            </a:r>
            <a:r>
              <a:rPr lang="en-GB" sz="1600" b="1">
                <a:latin typeface="Consolas"/>
                <a:ea typeface="Consolas"/>
                <a:cs typeface="Consolas"/>
                <a:sym typeface="Consolas"/>
              </a:rPr>
              <a:t>lm.predict(y_test)</a:t>
            </a:r>
            <a:r>
              <a:rPr lang="en-GB" sz="1600">
                <a:latin typeface="Comic Sans MS"/>
                <a:ea typeface="Comic Sans MS"/>
                <a:cs typeface="Comic Sans MS"/>
                <a:sym typeface="Comic Sans MS"/>
              </a:rPr>
              <a:t> and comparing the predictions with the true values (</a:t>
            </a:r>
            <a:r>
              <a:rPr lang="en-GB" sz="1600" b="1">
                <a:latin typeface="Consolas"/>
                <a:ea typeface="Consolas"/>
                <a:cs typeface="Consolas"/>
                <a:sym typeface="Consolas"/>
              </a:rPr>
              <a:t>y_test</a:t>
            </a:r>
            <a:r>
              <a:rPr lang="en-GB" sz="1600">
                <a:latin typeface="Comic Sans MS"/>
                <a:ea typeface="Comic Sans MS"/>
                <a:cs typeface="Comic Sans MS"/>
                <a:sym typeface="Comic Sans MS"/>
              </a:rPr>
              <a:t>). The root mean squared error (RMSE) is a good metric for regression problems.</a:t>
            </a:r>
            <a:endParaRPr sz="1600">
              <a:latin typeface="Comic Sans MS"/>
              <a:ea typeface="Comic Sans MS"/>
              <a:cs typeface="Comic Sans MS"/>
              <a:sym typeface="Comic Sans MS"/>
            </a:endParaRPr>
          </a:p>
          <a:p>
            <a:pPr marL="457200" lvl="0" indent="-330200" algn="just" rtl="0">
              <a:spcBef>
                <a:spcPts val="1000"/>
              </a:spcBef>
              <a:spcAft>
                <a:spcPts val="0"/>
              </a:spcAft>
              <a:buSzPts val="1600"/>
              <a:buFont typeface="Comic Sans MS"/>
              <a:buChar char="❏"/>
            </a:pPr>
            <a:r>
              <a:rPr lang="en-GB" sz="1600">
                <a:latin typeface="Comic Sans MS"/>
                <a:ea typeface="Comic Sans MS"/>
                <a:cs typeface="Comic Sans MS"/>
                <a:sym typeface="Comic Sans MS"/>
              </a:rPr>
              <a:t>We can extract the regression score R^2 using </a:t>
            </a:r>
            <a:r>
              <a:rPr lang="en-GB" sz="1600" b="1">
                <a:latin typeface="Consolas"/>
                <a:ea typeface="Consolas"/>
                <a:cs typeface="Consolas"/>
                <a:sym typeface="Consolas"/>
              </a:rPr>
              <a:t>lm.score()</a:t>
            </a:r>
            <a:r>
              <a:rPr lang="en-GB" sz="1600">
                <a:latin typeface="Comic Sans MS"/>
                <a:ea typeface="Comic Sans MS"/>
                <a:cs typeface="Comic Sans MS"/>
                <a:sym typeface="Comic Sans MS"/>
              </a:rPr>
              <a:t> method.</a:t>
            </a:r>
            <a:endParaRPr sz="1600">
              <a:latin typeface="Comic Sans MS"/>
              <a:ea typeface="Comic Sans MS"/>
              <a:cs typeface="Comic Sans MS"/>
              <a:sym typeface="Comic Sans MS"/>
            </a:endParaRPr>
          </a:p>
          <a:p>
            <a:pPr marL="457200" lvl="0" indent="-330200" algn="just" rtl="0">
              <a:spcBef>
                <a:spcPts val="1000"/>
              </a:spcBef>
              <a:spcAft>
                <a:spcPts val="1000"/>
              </a:spcAft>
              <a:buSzPts val="1600"/>
              <a:buFont typeface="Comic Sans MS"/>
              <a:buChar char="❏"/>
            </a:pPr>
            <a:r>
              <a:rPr lang="en-GB" sz="1600">
                <a:latin typeface="Comic Sans MS"/>
                <a:ea typeface="Comic Sans MS"/>
                <a:cs typeface="Comic Sans MS"/>
                <a:sym typeface="Comic Sans MS"/>
              </a:rPr>
              <a:t>If we want to see the full regression equation, we can extract the coefficients and the intercept term with </a:t>
            </a:r>
            <a:r>
              <a:rPr lang="en-GB" sz="1600" b="1">
                <a:latin typeface="Consolas"/>
                <a:ea typeface="Consolas"/>
                <a:cs typeface="Consolas"/>
                <a:sym typeface="Consolas"/>
              </a:rPr>
              <a:t>lm.coef_</a:t>
            </a:r>
            <a:r>
              <a:rPr lang="en-GB" sz="1600">
                <a:latin typeface="Comic Sans MS"/>
                <a:ea typeface="Comic Sans MS"/>
                <a:cs typeface="Comic Sans MS"/>
                <a:sym typeface="Comic Sans MS"/>
              </a:rPr>
              <a:t> and </a:t>
            </a:r>
            <a:r>
              <a:rPr lang="en-GB" sz="1600" b="1">
                <a:latin typeface="Consolas"/>
                <a:ea typeface="Consolas"/>
                <a:cs typeface="Consolas"/>
                <a:sym typeface="Consolas"/>
              </a:rPr>
              <a:t>lm.intercept_</a:t>
            </a:r>
            <a:r>
              <a:rPr lang="en-GB" sz="1600">
                <a:latin typeface="Comic Sans MS"/>
                <a:ea typeface="Comic Sans MS"/>
                <a:cs typeface="Comic Sans MS"/>
                <a:sym typeface="Comic Sans MS"/>
              </a:rPr>
              <a:t> methods. </a:t>
            </a:r>
            <a:endParaRPr sz="1600">
              <a:latin typeface="Comic Sans MS"/>
              <a:ea typeface="Comic Sans MS"/>
              <a:cs typeface="Comic Sans MS"/>
              <a:sym typeface="Comic Sans M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Statistical questions cannot be answered easily</a:t>
            </a:r>
            <a:endParaRPr/>
          </a:p>
        </p:txBody>
      </p:sp>
      <p:pic>
        <p:nvPicPr>
          <p:cNvPr id="134" name="Google Shape;134;p20"/>
          <p:cNvPicPr preferRelativeResize="0"/>
          <p:nvPr/>
        </p:nvPicPr>
        <p:blipFill>
          <a:blip r:embed="rId3">
            <a:alphaModFix/>
          </a:blip>
          <a:stretch>
            <a:fillRect/>
          </a:stretch>
        </p:blipFill>
        <p:spPr>
          <a:xfrm>
            <a:off x="3500575" y="1452100"/>
            <a:ext cx="5449800" cy="3095100"/>
          </a:xfrm>
          <a:prstGeom prst="rect">
            <a:avLst/>
          </a:prstGeom>
          <a:noFill/>
          <a:ln>
            <a:noFill/>
          </a:ln>
        </p:spPr>
      </p:pic>
      <p:sp>
        <p:nvSpPr>
          <p:cNvPr id="135" name="Google Shape;135;p20"/>
          <p:cNvSpPr txBox="1"/>
          <p:nvPr/>
        </p:nvSpPr>
        <p:spPr>
          <a:xfrm>
            <a:off x="83100" y="1109950"/>
            <a:ext cx="3366600" cy="37794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Font typeface="Comic Sans MS"/>
              <a:buChar char="❏"/>
            </a:pPr>
            <a:r>
              <a:rPr lang="en-GB" sz="1600">
                <a:latin typeface="Comic Sans MS"/>
                <a:ea typeface="Comic Sans MS"/>
                <a:cs typeface="Comic Sans MS"/>
                <a:sym typeface="Comic Sans MS"/>
              </a:rPr>
              <a:t>Clearly, not all the predictors have the same impact on the wine quality. How would we investigate?</a:t>
            </a:r>
            <a:endParaRPr sz="1600">
              <a:latin typeface="Comic Sans MS"/>
              <a:ea typeface="Comic Sans MS"/>
              <a:cs typeface="Comic Sans MS"/>
              <a:sym typeface="Comic Sans MS"/>
            </a:endParaRPr>
          </a:p>
          <a:p>
            <a:pPr marL="457200" lvl="0" indent="-330200" algn="l" rtl="0">
              <a:spcBef>
                <a:spcPts val="1000"/>
              </a:spcBef>
              <a:spcAft>
                <a:spcPts val="0"/>
              </a:spcAft>
              <a:buSzPts val="1600"/>
              <a:buFont typeface="Comic Sans MS"/>
              <a:buChar char="❏"/>
            </a:pPr>
            <a:r>
              <a:rPr lang="en-GB" sz="1600">
                <a:latin typeface="Comic Sans MS"/>
                <a:ea typeface="Comic Sans MS"/>
                <a:cs typeface="Comic Sans MS"/>
                <a:sym typeface="Comic Sans MS"/>
              </a:rPr>
              <a:t>What are the confidence intervals for the coefficients’ estimates?</a:t>
            </a:r>
            <a:endParaRPr sz="1600">
              <a:latin typeface="Comic Sans MS"/>
              <a:ea typeface="Comic Sans MS"/>
              <a:cs typeface="Comic Sans MS"/>
              <a:sym typeface="Comic Sans MS"/>
            </a:endParaRPr>
          </a:p>
          <a:p>
            <a:pPr marL="457200" lvl="0" indent="-330200" algn="l" rtl="0">
              <a:spcBef>
                <a:spcPts val="1000"/>
              </a:spcBef>
              <a:spcAft>
                <a:spcPts val="0"/>
              </a:spcAft>
              <a:buSzPts val="1600"/>
              <a:buFont typeface="Comic Sans MS"/>
              <a:buChar char="❏"/>
            </a:pPr>
            <a:r>
              <a:rPr lang="en-GB" sz="1600">
                <a:latin typeface="Comic Sans MS"/>
                <a:ea typeface="Comic Sans MS"/>
                <a:cs typeface="Comic Sans MS"/>
                <a:sym typeface="Comic Sans MS"/>
              </a:rPr>
              <a:t>How did the residuals look like? Did they satisfy linear regression assumptions?</a:t>
            </a:r>
            <a:endParaRPr sz="1600">
              <a:latin typeface="Comic Sans MS"/>
              <a:ea typeface="Comic Sans MS"/>
              <a:cs typeface="Comic Sans MS"/>
              <a:sym typeface="Comic Sans MS"/>
            </a:endParaRPr>
          </a:p>
          <a:p>
            <a:pPr marL="457200" lvl="0" indent="-330200" algn="l" rtl="0">
              <a:spcBef>
                <a:spcPts val="1000"/>
              </a:spcBef>
              <a:spcAft>
                <a:spcPts val="1000"/>
              </a:spcAft>
              <a:buSzPts val="1600"/>
              <a:buFont typeface="Comic Sans MS"/>
              <a:buChar char="❏"/>
            </a:pPr>
            <a:r>
              <a:rPr lang="en-GB" sz="1600">
                <a:latin typeface="Comic Sans MS"/>
                <a:ea typeface="Comic Sans MS"/>
                <a:cs typeface="Comic Sans MS"/>
                <a:sym typeface="Comic Sans MS"/>
              </a:rPr>
              <a:t>Was there some collinearity among the predictors which can cause issue?</a:t>
            </a:r>
            <a:endParaRPr sz="1600">
              <a:latin typeface="Comic Sans MS"/>
              <a:ea typeface="Comic Sans MS"/>
              <a:cs typeface="Comic Sans MS"/>
              <a:sym typeface="Comic Sans M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311700" y="1112775"/>
            <a:ext cx="8657100" cy="1684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5200"/>
              <a:t>Linear regression with estimation and inference</a:t>
            </a:r>
            <a:endParaRPr sz="5200">
              <a:solidFill>
                <a:srgbClr val="000000"/>
              </a:solidFill>
            </a:endParaRPr>
          </a:p>
        </p:txBody>
      </p:sp>
      <p:sp>
        <p:nvSpPr>
          <p:cNvPr id="55" name="Google Shape;55;p13"/>
          <p:cNvSpPr txBox="1"/>
          <p:nvPr/>
        </p:nvSpPr>
        <p:spPr>
          <a:xfrm>
            <a:off x="311700" y="3230600"/>
            <a:ext cx="8520600" cy="102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800">
                <a:solidFill>
                  <a:srgbClr val="595959"/>
                </a:solidFill>
              </a:rPr>
              <a:t>Dr. Tirthajyoti Sarkar</a:t>
            </a:r>
            <a:endParaRPr sz="2800">
              <a:solidFill>
                <a:srgbClr val="595959"/>
              </a:solidFill>
            </a:endParaRPr>
          </a:p>
          <a:p>
            <a:pPr marL="0" lvl="0" indent="0" algn="ctr" rtl="0">
              <a:spcBef>
                <a:spcPts val="0"/>
              </a:spcBef>
              <a:spcAft>
                <a:spcPts val="0"/>
              </a:spcAft>
              <a:buNone/>
            </a:pPr>
            <a:r>
              <a:rPr lang="en-GB" sz="2800">
                <a:solidFill>
                  <a:srgbClr val="595959"/>
                </a:solidFill>
              </a:rPr>
              <a:t>August 31st, 2019</a:t>
            </a:r>
            <a:endParaRPr sz="2800">
              <a:solidFill>
                <a:srgbClr val="595959"/>
              </a:solidFill>
            </a:endParaRPr>
          </a:p>
        </p:txBody>
      </p:sp>
    </p:spTree>
    <p:extLst>
      <p:ext uri="{BB962C8B-B14F-4D97-AF65-F5344CB8AC3E}">
        <p14:creationId xmlns:p14="http://schemas.microsoft.com/office/powerpoint/2010/main" val="181913474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3605</Words>
  <Application>Microsoft Office PowerPoint</Application>
  <PresentationFormat>On-screen Show (16:9)</PresentationFormat>
  <Paragraphs>247</Paragraphs>
  <Slides>49</Slides>
  <Notes>49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Cambria</vt:lpstr>
      <vt:lpstr>Comic Sans MS</vt:lpstr>
      <vt:lpstr>Consolas</vt:lpstr>
      <vt:lpstr>Simple Light</vt:lpstr>
      <vt:lpstr>PowerPoint Presentation</vt:lpstr>
      <vt:lpstr>Linear regression as a ML problem</vt:lpstr>
      <vt:lpstr>Linear regression as a statistical learning problem</vt:lpstr>
      <vt:lpstr>Why linear regression is important to master</vt:lpstr>
      <vt:lpstr>Mechanics of linear regression</vt:lpstr>
      <vt:lpstr>Mechanics of linear regression (continued…)</vt:lpstr>
      <vt:lpstr>Linear regression solved with Scikit-learn</vt:lpstr>
      <vt:lpstr>Statistical questions cannot be answered easily</vt:lpstr>
      <vt:lpstr>PowerPoint Presentation</vt:lpstr>
      <vt:lpstr>Linear regression as an estimation problem</vt:lpstr>
      <vt:lpstr>Linear regression (OLS) assumptions</vt:lpstr>
      <vt:lpstr>What can go wrong if the assumptions are not met?</vt:lpstr>
      <vt:lpstr>Do you follow this flow as a data scientist?</vt:lpstr>
      <vt:lpstr>You need to look at few more things</vt:lpstr>
      <vt:lpstr>Residuals, p-values, standard error, Q-Q plot</vt:lpstr>
      <vt:lpstr>R2 and adjusted-R2</vt:lpstr>
      <vt:lpstr>Interpretation of the coefficients</vt:lpstr>
      <vt:lpstr>Let’s do some hands-on coding...</vt:lpstr>
      <vt:lpstr>PowerPoint Presentation</vt:lpstr>
      <vt:lpstr>Extending the numerical predictions to probabilities</vt:lpstr>
      <vt:lpstr>How to turn arbitrary numbers into probabilities?</vt:lpstr>
      <vt:lpstr>The most important curve of nature (and business)</vt:lpstr>
      <vt:lpstr>“Do you feel lucky punk, well do ya”?</vt:lpstr>
      <vt:lpstr>Squashing is done, we can regress over probabilities</vt:lpstr>
      <vt:lpstr>Mechanics of logistic regression</vt:lpstr>
      <vt:lpstr>Probability-to-classification</vt:lpstr>
      <vt:lpstr>Interpretation of the coefficients</vt:lpstr>
      <vt:lpstr>Let’s do some coding...</vt:lpstr>
      <vt:lpstr>PowerPoint Presentation</vt:lpstr>
      <vt:lpstr>Supervised (statistical) learning</vt:lpstr>
      <vt:lpstr>How to select the classifier? </vt:lpstr>
      <vt:lpstr>Maximum Likelihood Estimation</vt:lpstr>
      <vt:lpstr>Gaussian example</vt:lpstr>
      <vt:lpstr>Some math tricks!</vt:lpstr>
      <vt:lpstr>Now an MLE idea utilizing Bayes’ rule</vt:lpstr>
      <vt:lpstr>What’s so ‘naive’ in the ‘naive Bayes’?</vt:lpstr>
      <vt:lpstr>Let’s do some hands-on coding...</vt:lpstr>
      <vt:lpstr>PowerPoint Presentation</vt:lpstr>
      <vt:lpstr>Unsupervised machine learning/clustering</vt:lpstr>
      <vt:lpstr>K-means for clustering</vt:lpstr>
      <vt:lpstr>K-means example</vt:lpstr>
      <vt:lpstr>A special case of Expectation-maximization (EM)</vt:lpstr>
      <vt:lpstr>Convergence, initialization</vt:lpstr>
      <vt:lpstr>Number of clusters?</vt:lpstr>
      <vt:lpstr>Limitation in terms of geometry</vt:lpstr>
      <vt:lpstr>Use kernel/higher dimensional representation?</vt:lpstr>
      <vt:lpstr>Throwing probability in the mix</vt:lpstr>
      <vt:lpstr>Mixture of Gaussian data...</vt:lpstr>
      <vt:lpstr>Let’s do some hands-on coding...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Tirthajyoti Sarkar</dc:creator>
  <cp:lastModifiedBy>Tirthajyoti Sarkar</cp:lastModifiedBy>
  <cp:revision>2</cp:revision>
  <dcterms:modified xsi:type="dcterms:W3CDTF">2019-08-26T12:44:30Z</dcterms:modified>
</cp:coreProperties>
</file>